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27"/>
  </p:notesMasterIdLst>
  <p:sldIdLst>
    <p:sldId id="257" r:id="rId3"/>
    <p:sldId id="259" r:id="rId4"/>
    <p:sldId id="258" r:id="rId5"/>
    <p:sldId id="256" r:id="rId6"/>
    <p:sldId id="260" r:id="rId7"/>
    <p:sldId id="277" r:id="rId8"/>
    <p:sldId id="278" r:id="rId9"/>
    <p:sldId id="261" r:id="rId10"/>
    <p:sldId id="272" r:id="rId11"/>
    <p:sldId id="262" r:id="rId12"/>
    <p:sldId id="263" r:id="rId13"/>
    <p:sldId id="264" r:id="rId14"/>
    <p:sldId id="267" r:id="rId15"/>
    <p:sldId id="271" r:id="rId16"/>
    <p:sldId id="279" r:id="rId17"/>
    <p:sldId id="265" r:id="rId18"/>
    <p:sldId id="266" r:id="rId19"/>
    <p:sldId id="269" r:id="rId20"/>
    <p:sldId id="276" r:id="rId21"/>
    <p:sldId id="274" r:id="rId22"/>
    <p:sldId id="268" r:id="rId23"/>
    <p:sldId id="273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5328" autoAdjust="0"/>
  </p:normalViewPr>
  <p:slideViewPr>
    <p:cSldViewPr showGuides="1">
      <p:cViewPr varScale="1">
        <p:scale>
          <a:sx n="74" d="100"/>
          <a:sy n="74" d="100"/>
        </p:scale>
        <p:origin x="-12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72536-C91D-4D81-869C-0013A735968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C9451-71FC-4470-AA85-CBE7E5F92F8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3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lang="en-US" sz="1200" b="0" baseline="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1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6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2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3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1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30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1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1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4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Encoders</a:t>
            </a:r>
            <a:r>
              <a:rPr lang="es-MX" dirty="0" smtClean="0"/>
              <a:t> </a:t>
            </a:r>
            <a:r>
              <a:rPr lang="es-MX" dirty="0" err="1" smtClean="0"/>
              <a:t>Opticos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>
            <a:normAutofit fontScale="70000" lnSpcReduction="20000"/>
          </a:bodyPr>
          <a:lstStyle/>
          <a:p>
            <a:r>
              <a:rPr lang="es-MX" dirty="0" smtClean="0"/>
              <a:t>Armando </a:t>
            </a:r>
            <a:r>
              <a:rPr lang="es-MX" dirty="0" err="1" smtClean="0"/>
              <a:t>Mtz</a:t>
            </a:r>
            <a:r>
              <a:rPr lang="es-MX" dirty="0" smtClean="0"/>
              <a:t>. Reyes</a:t>
            </a:r>
          </a:p>
          <a:p>
            <a:r>
              <a:rPr lang="es-MX" dirty="0" smtClean="0"/>
              <a:t>ITNL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52330"/>
            <a:ext cx="5067192" cy="31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4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549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66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/>
              <a:t>Encoder</a:t>
            </a:r>
            <a:r>
              <a:rPr lang="es-MX" dirty="0"/>
              <a:t> de rueda </a:t>
            </a:r>
            <a:r>
              <a:rPr lang="es-MX" dirty="0" err="1" smtClean="0"/>
              <a:t>Reflectiva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5472608" cy="542731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61" y="1628800"/>
            <a:ext cx="3367339" cy="42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6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Detectando sentido de giro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3937219" cy="4525963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246822"/>
            <a:ext cx="3905795" cy="563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4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es-MX" dirty="0" smtClean="0"/>
              <a:t>Diferentes tipos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2520280" cy="2520280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286273"/>
            <a:ext cx="2592288" cy="2097278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365104"/>
            <a:ext cx="3242134" cy="2157820"/>
          </a:xfrm>
          <a:prstGeom prst="rect">
            <a:avLst/>
          </a:prstGeom>
        </p:spPr>
      </p:pic>
      <p:pic>
        <p:nvPicPr>
          <p:cNvPr id="3074" name="Picture 2" descr="http://pribory-si.ru/images/RF25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16" y="4258984"/>
            <a:ext cx="2839219" cy="23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2886478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Encoder</a:t>
            </a:r>
            <a:r>
              <a:rPr lang="es-MX" dirty="0" smtClean="0"/>
              <a:t> tipo engrane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2831596" cy="2376264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574376"/>
            <a:ext cx="2947071" cy="185462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95972"/>
            <a:ext cx="3177319" cy="273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6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DE25A40-DF9F-415A-B4C1-8DF852DA2C3F}" type="slidenum">
              <a:rPr lang="es-ES" altLang="es-MX" sz="1400" smtClean="0">
                <a:solidFill>
                  <a:srgbClr val="000099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s-ES" altLang="es-MX" sz="1400" smtClean="0">
              <a:solidFill>
                <a:srgbClr val="000099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809750"/>
            <a:ext cx="76295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66960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MX" sz="3500" dirty="0">
                <a:solidFill>
                  <a:schemeClr val="tx2"/>
                </a:solidFill>
                <a:latin typeface="Garamond" pitchFamily="18" charset="0"/>
              </a:rPr>
              <a:t>Medida de la </a:t>
            </a:r>
            <a:r>
              <a:rPr lang="es-ES" altLang="es-MX" sz="3500" dirty="0" smtClean="0">
                <a:solidFill>
                  <a:schemeClr val="tx2"/>
                </a:solidFill>
                <a:latin typeface="Garamond" pitchFamily="18" charset="0"/>
              </a:rPr>
              <a:t>posición  (</a:t>
            </a:r>
            <a:r>
              <a:rPr lang="es-ES" altLang="es-MX" sz="3500" dirty="0" err="1" smtClean="0">
                <a:solidFill>
                  <a:schemeClr val="tx2"/>
                </a:solidFill>
                <a:latin typeface="Garamond" pitchFamily="18" charset="0"/>
              </a:rPr>
              <a:t>Encoder</a:t>
            </a:r>
            <a:r>
              <a:rPr lang="es-ES" altLang="es-MX" sz="3500" dirty="0" smtClean="0">
                <a:solidFill>
                  <a:schemeClr val="tx2"/>
                </a:solidFill>
                <a:latin typeface="Garamond" pitchFamily="18" charset="0"/>
              </a:rPr>
              <a:t> Absoluto)</a:t>
            </a:r>
            <a:endParaRPr lang="es-ES" altLang="es-MX" sz="3500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0" y="405852"/>
            <a:ext cx="9182699" cy="5167067"/>
          </a:xfrm>
        </p:spPr>
      </p:pic>
    </p:spTree>
    <p:extLst>
      <p:ext uri="{BB962C8B-B14F-4D97-AF65-F5344CB8AC3E}">
        <p14:creationId xmlns:p14="http://schemas.microsoft.com/office/powerpoint/2010/main" val="2506041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Encoder</a:t>
            </a:r>
            <a:r>
              <a:rPr lang="es-MX" dirty="0" smtClean="0"/>
              <a:t> binario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19966"/>
            <a:ext cx="8386884" cy="5149394"/>
          </a:xfrm>
        </p:spPr>
      </p:pic>
    </p:spTree>
    <p:extLst>
      <p:ext uri="{BB962C8B-B14F-4D97-AF65-F5344CB8AC3E}">
        <p14:creationId xmlns:p14="http://schemas.microsoft.com/office/powerpoint/2010/main" val="2491793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0" y="477860"/>
            <a:ext cx="9054729" cy="5095059"/>
          </a:xfrm>
        </p:spPr>
      </p:pic>
    </p:spTree>
    <p:extLst>
      <p:ext uri="{BB962C8B-B14F-4D97-AF65-F5344CB8AC3E}">
        <p14:creationId xmlns:p14="http://schemas.microsoft.com/office/powerpoint/2010/main" val="109159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Medición de velocidad en motor</a:t>
            </a:r>
            <a:endParaRPr lang="es-MX" dirty="0"/>
          </a:p>
        </p:txBody>
      </p:sp>
      <p:pic>
        <p:nvPicPr>
          <p:cNvPr id="1026" name="Picture 2" descr="https://e1d849db-a-62cb3a1a-s-sites.googlegroups.com/site/myscratchbooks/home/projects/project-11-infrared-speed-sensing-module/encoder%20dsic.jpg?attachauth=ANoY7conKsjpepeORBG47AA_FXR0155S16Nl4vgSxAk0fmMFPtEPTfbv_V6TaU2EtU_WBkeWlpAXurIjWRO_ivtdbEB24IwufBAAoyuRik-jttK4IczheMKzMssuJdr_yuRGnCNG4IYec-kj-Hatv1qorqplfxDSXOM6-WHdSlu7VfAf-kYWu--6WLYeZzzMZKn0KhCG4HmCkj2t5MG6mh8bDfpesoUuguRP-wnvvA4XVUz5XIqvfCmnBWDd02WGeS6uikDAkmpAf7xqfre9tu3UkcSiTCbjG1rlfdtHKmAMRJ9Ll08d5hU%3D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20" y="3411667"/>
            <a:ext cx="3096336" cy="309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1d849db-a-62cb3a1a-s-sites.googlegroups.com/site/myscratchbooks/home/projects/project-11-infrared-speed-sensing-module/FC-03.jpg?attachauth=ANoY7crkoG1cO2gBJlGYag33c5t7PkQOXXrTi31NhQrp1M1K5WBA-8qsBqok5vIY2xnhX5DWIXKpafGW70kgqNM_iGIz7z3Yuv96E347F9SY2Gny2qYjD67bvHP2eUsDVZeIZyQEYHoCFupURxvb6RGPDmZjcacdKoKHn7bKUmtFv_IrzBAlH80rSvYw5YYuWooWmqXD-57l2eFi6MD15XXf_y6vKdGXxGHZJGfzbCHFg_xA6Rnt7OH5w_QpbWuNQL4MGGWMfomD-MI6JP3jyK2YwSBJEwR9aTSxK14H8dVWd7cHbbE9dh8%3D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64865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97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Definiciones</a:t>
            </a:r>
            <a:endParaRPr lang="es-MX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288" y="134076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es-ES" altLang="es-MX" dirty="0" smtClean="0"/>
              <a:t>Sensores de Velocidad (y posición):</a:t>
            </a:r>
          </a:p>
          <a:p>
            <a:pPr>
              <a:buFontTx/>
              <a:buChar char="-"/>
            </a:pPr>
            <a:r>
              <a:rPr lang="es-ES" altLang="es-MX" dirty="0" err="1" smtClean="0"/>
              <a:t>Encoders</a:t>
            </a:r>
            <a:r>
              <a:rPr lang="es-ES" altLang="es-MX" dirty="0" smtClean="0"/>
              <a:t>: Sensor que permite conocer posición/velocidad de un eje, giratorio o lineal</a:t>
            </a:r>
          </a:p>
          <a:p>
            <a:pPr>
              <a:buFontTx/>
              <a:buChar char="-"/>
            </a:pPr>
            <a:endParaRPr lang="es-ES" altLang="es-MX" dirty="0"/>
          </a:p>
          <a:p>
            <a:pPr>
              <a:buFontTx/>
              <a:buChar char="-"/>
            </a:pPr>
            <a:endParaRPr lang="es-ES" altLang="es-MX" dirty="0" smtClean="0"/>
          </a:p>
          <a:p>
            <a:pPr>
              <a:buFontTx/>
              <a:buChar char="-"/>
            </a:pPr>
            <a:endParaRPr lang="es-ES" altLang="es-MX" dirty="0" smtClean="0"/>
          </a:p>
          <a:p>
            <a:pPr>
              <a:buFont typeface="Wingdings" pitchFamily="2" charset="2"/>
              <a:buNone/>
            </a:pPr>
            <a:endParaRPr lang="es-ES" altLang="es-MX" dirty="0" smtClean="0"/>
          </a:p>
          <a:p>
            <a:pPr>
              <a:buFont typeface="Wingdings" pitchFamily="2" charset="2"/>
              <a:buNone/>
            </a:pPr>
            <a:endParaRPr lang="es-ES" altLang="es-MX" dirty="0"/>
          </a:p>
          <a:p>
            <a:pPr>
              <a:buFont typeface="Wingdings" pitchFamily="2" charset="2"/>
              <a:buNone/>
            </a:pPr>
            <a:endParaRPr lang="es-ES" altLang="es-MX" dirty="0" smtClean="0"/>
          </a:p>
          <a:p>
            <a:pPr>
              <a:buFont typeface="Wingdings" pitchFamily="2" charset="2"/>
              <a:buNone/>
            </a:pPr>
            <a:endParaRPr lang="es-ES" altLang="es-MX" dirty="0"/>
          </a:p>
          <a:p>
            <a:pPr>
              <a:buFont typeface="Wingdings" pitchFamily="2" charset="2"/>
              <a:buNone/>
            </a:pPr>
            <a:r>
              <a:rPr lang="es-ES" altLang="es-MX" dirty="0" smtClean="0"/>
              <a:t>- Dinamos </a:t>
            </a:r>
            <a:r>
              <a:rPr lang="es-ES" altLang="es-MX" dirty="0" err="1" smtClean="0"/>
              <a:t>Tacómetricas</a:t>
            </a:r>
            <a:r>
              <a:rPr lang="es-ES" altLang="es-MX" dirty="0" smtClean="0"/>
              <a:t>: Motores de continua</a:t>
            </a:r>
          </a:p>
          <a:p>
            <a:pPr>
              <a:buFont typeface="Wingdings" pitchFamily="2" charset="2"/>
              <a:buNone/>
            </a:pPr>
            <a:r>
              <a:rPr lang="es-ES" altLang="es-MX" dirty="0" smtClean="0"/>
              <a:t>	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857625" y="3143250"/>
            <a:ext cx="3240088" cy="1604963"/>
            <a:chOff x="1927" y="1434"/>
            <a:chExt cx="2041" cy="1011"/>
          </a:xfrm>
        </p:grpSpPr>
        <p:sp>
          <p:nvSpPr>
            <p:cNvPr id="6" name="AutoShape 7"/>
            <p:cNvSpPr>
              <a:spLocks/>
            </p:cNvSpPr>
            <p:nvPr/>
          </p:nvSpPr>
          <p:spPr bwMode="auto">
            <a:xfrm>
              <a:off x="1927" y="1480"/>
              <a:ext cx="91" cy="817"/>
            </a:xfrm>
            <a:prstGeom prst="leftBrace">
              <a:avLst>
                <a:gd name="adj1" fmla="val 748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s-MX" sz="1800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973" y="1434"/>
              <a:ext cx="1995" cy="1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/>
                <a:t>Incrementales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s-ES" altLang="es-MX" sz="1800" dirty="0"/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/>
                <a:t>Absolutos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s-ES" altLang="es-MX" sz="1800" dirty="0"/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2286000" y="3214688"/>
            <a:ext cx="2303463" cy="1296987"/>
            <a:chOff x="3087" y="1243"/>
            <a:chExt cx="1451" cy="817"/>
          </a:xfrm>
        </p:grpSpPr>
        <p:sp>
          <p:nvSpPr>
            <p:cNvPr id="9" name="AutoShape 9"/>
            <p:cNvSpPr>
              <a:spLocks/>
            </p:cNvSpPr>
            <p:nvPr/>
          </p:nvSpPr>
          <p:spPr bwMode="auto">
            <a:xfrm>
              <a:off x="3087" y="1243"/>
              <a:ext cx="91" cy="817"/>
            </a:xfrm>
            <a:prstGeom prst="leftBrace">
              <a:avLst>
                <a:gd name="adj1" fmla="val 748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s-MX" sz="1800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3177" y="1243"/>
              <a:ext cx="136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/>
                <a:t>Lineal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s-ES" altLang="es-MX" sz="1800" dirty="0"/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/>
                <a:t>Rotatorios</a:t>
              </a: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571500" y="3214688"/>
            <a:ext cx="1800225" cy="1296987"/>
            <a:chOff x="4286" y="1434"/>
            <a:chExt cx="1134" cy="817"/>
          </a:xfrm>
        </p:grpSpPr>
        <p:sp>
          <p:nvSpPr>
            <p:cNvPr id="12" name="AutoShape 11"/>
            <p:cNvSpPr>
              <a:spLocks/>
            </p:cNvSpPr>
            <p:nvPr/>
          </p:nvSpPr>
          <p:spPr bwMode="auto">
            <a:xfrm>
              <a:off x="4286" y="1434"/>
              <a:ext cx="91" cy="817"/>
            </a:xfrm>
            <a:prstGeom prst="leftBrace">
              <a:avLst>
                <a:gd name="adj1" fmla="val 748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s-MX" sz="1800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377" y="1434"/>
              <a:ext cx="1043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 err="1"/>
                <a:t>Opticos</a:t>
              </a:r>
              <a:endParaRPr lang="es-ES" altLang="es-MX" sz="1800" dirty="0"/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s-ES" altLang="es-MX" sz="1800" dirty="0"/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/>
                <a:t>Magnéticos</a:t>
              </a:r>
            </a:p>
          </p:txBody>
        </p:sp>
      </p:grp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5857875" y="3214688"/>
            <a:ext cx="1800225" cy="1296987"/>
            <a:chOff x="4286" y="1434"/>
            <a:chExt cx="1134" cy="817"/>
          </a:xfrm>
        </p:grpSpPr>
        <p:sp>
          <p:nvSpPr>
            <p:cNvPr id="15" name="AutoShape 17"/>
            <p:cNvSpPr>
              <a:spLocks/>
            </p:cNvSpPr>
            <p:nvPr/>
          </p:nvSpPr>
          <p:spPr bwMode="auto">
            <a:xfrm>
              <a:off x="4286" y="1434"/>
              <a:ext cx="91" cy="817"/>
            </a:xfrm>
            <a:prstGeom prst="leftBrace">
              <a:avLst>
                <a:gd name="adj1" fmla="val 7481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s-MX" altLang="es-MX" sz="1800"/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>
              <a:off x="4377" y="1434"/>
              <a:ext cx="1043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p"/>
                <a:defRPr sz="28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itchFamily="2" charset="2"/>
                <a:buChar char="n"/>
                <a:defRPr sz="24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p"/>
                <a:defRPr sz="20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/>
                <a:t>Analógicos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s-ES" altLang="es-MX" sz="1800" dirty="0"/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s-ES" altLang="es-MX" sz="1800" dirty="0"/>
                <a:t>Digitales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530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Medición de velocidad en motor</a:t>
            </a:r>
          </a:p>
        </p:txBody>
      </p:sp>
      <p:pic>
        <p:nvPicPr>
          <p:cNvPr id="4" name="Picture 2" descr="http://aitendo3.sakura.ne.jp/aitendo_data/product_img/sensor/infrared/PIR393-5V/ir_sensor_sc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93" y="1600200"/>
            <a:ext cx="59552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8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Proyecto: Control de velocidad</a:t>
            </a:r>
            <a:endParaRPr lang="es-MX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55545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229600" cy="6165304"/>
          </a:xfrm>
        </p:spPr>
        <p:txBody>
          <a:bodyPr>
            <a:normAutofit fontScale="25000" lnSpcReduction="20000"/>
          </a:bodyPr>
          <a:lstStyle/>
          <a:p>
            <a:r>
              <a:rPr lang="es-MX" dirty="0" err="1"/>
              <a:t>int</a:t>
            </a:r>
            <a:r>
              <a:rPr lang="es-MX" dirty="0"/>
              <a:t> </a:t>
            </a:r>
            <a:r>
              <a:rPr lang="es-MX" dirty="0" err="1"/>
              <a:t>encoder_pin</a:t>
            </a:r>
            <a:r>
              <a:rPr lang="es-MX" dirty="0"/>
              <a:t> = 2;  // </a:t>
            </a:r>
            <a:r>
              <a:rPr lang="es-MX" dirty="0" err="1"/>
              <a:t>The</a:t>
            </a:r>
            <a:r>
              <a:rPr lang="es-MX" dirty="0"/>
              <a:t> pin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encoder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connected</a:t>
            </a:r>
            <a:r>
              <a:rPr lang="es-MX" dirty="0"/>
              <a:t>           </a:t>
            </a:r>
          </a:p>
          <a:p>
            <a:r>
              <a:rPr lang="es-MX" dirty="0" err="1"/>
              <a:t>unsigned</a:t>
            </a:r>
            <a:r>
              <a:rPr lang="es-MX" dirty="0"/>
              <a:t> </a:t>
            </a:r>
            <a:r>
              <a:rPr lang="es-MX" dirty="0" err="1"/>
              <a:t>int</a:t>
            </a:r>
            <a:r>
              <a:rPr lang="es-MX" dirty="0"/>
              <a:t> rpm;     // rpm </a:t>
            </a:r>
            <a:r>
              <a:rPr lang="es-MX" dirty="0" err="1"/>
              <a:t>reading</a:t>
            </a:r>
            <a:endParaRPr lang="es-MX" dirty="0"/>
          </a:p>
          <a:p>
            <a:r>
              <a:rPr lang="es-MX" dirty="0" err="1"/>
              <a:t>volatile</a:t>
            </a:r>
            <a:r>
              <a:rPr lang="es-MX" dirty="0"/>
              <a:t> byte pulses;  // </a:t>
            </a:r>
            <a:r>
              <a:rPr lang="es-MX" dirty="0" err="1"/>
              <a:t>number</a:t>
            </a:r>
            <a:r>
              <a:rPr lang="es-MX" dirty="0"/>
              <a:t> of pulses</a:t>
            </a:r>
          </a:p>
          <a:p>
            <a:r>
              <a:rPr lang="es-MX" dirty="0" err="1"/>
              <a:t>unsigned</a:t>
            </a:r>
            <a:r>
              <a:rPr lang="es-MX" dirty="0"/>
              <a:t> </a:t>
            </a:r>
            <a:r>
              <a:rPr lang="es-MX" dirty="0" err="1"/>
              <a:t>long</a:t>
            </a:r>
            <a:r>
              <a:rPr lang="es-MX" dirty="0"/>
              <a:t> </a:t>
            </a:r>
            <a:r>
              <a:rPr lang="es-MX" dirty="0" err="1"/>
              <a:t>timeold</a:t>
            </a:r>
            <a:r>
              <a:rPr lang="es-MX" dirty="0"/>
              <a:t>; </a:t>
            </a:r>
          </a:p>
          <a:p>
            <a:r>
              <a:rPr lang="es-MX" dirty="0"/>
              <a:t>//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number</a:t>
            </a:r>
            <a:r>
              <a:rPr lang="es-MX" dirty="0"/>
              <a:t> of pulses per </a:t>
            </a:r>
            <a:r>
              <a:rPr lang="es-MX" dirty="0" err="1"/>
              <a:t>revolution</a:t>
            </a:r>
            <a:endParaRPr lang="es-MX" dirty="0"/>
          </a:p>
          <a:p>
            <a:r>
              <a:rPr lang="es-MX" dirty="0"/>
              <a:t>// </a:t>
            </a:r>
            <a:r>
              <a:rPr lang="es-MX" dirty="0" err="1"/>
              <a:t>depends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index</a:t>
            </a:r>
            <a:r>
              <a:rPr lang="es-MX" dirty="0"/>
              <a:t> disc!!</a:t>
            </a:r>
          </a:p>
          <a:p>
            <a:r>
              <a:rPr lang="es-MX" dirty="0" err="1"/>
              <a:t>unsigned</a:t>
            </a:r>
            <a:r>
              <a:rPr lang="es-MX" dirty="0"/>
              <a:t> </a:t>
            </a:r>
            <a:r>
              <a:rPr lang="es-MX" dirty="0" err="1"/>
              <a:t>int</a:t>
            </a:r>
            <a:r>
              <a:rPr lang="es-MX" dirty="0"/>
              <a:t> </a:t>
            </a:r>
            <a:r>
              <a:rPr lang="es-MX" dirty="0" err="1"/>
              <a:t>pulsesperturn</a:t>
            </a:r>
            <a:r>
              <a:rPr lang="es-MX" dirty="0"/>
              <a:t> = 20;</a:t>
            </a:r>
          </a:p>
          <a:p>
            <a:endParaRPr lang="es-MX" dirty="0"/>
          </a:p>
          <a:p>
            <a:r>
              <a:rPr lang="es-MX" dirty="0"/>
              <a:t> </a:t>
            </a:r>
            <a:r>
              <a:rPr lang="es-MX" dirty="0" err="1"/>
              <a:t>void</a:t>
            </a:r>
            <a:r>
              <a:rPr lang="es-MX" dirty="0"/>
              <a:t> </a:t>
            </a:r>
            <a:r>
              <a:rPr lang="es-MX" dirty="0" err="1"/>
              <a:t>counter</a:t>
            </a:r>
            <a:r>
              <a:rPr lang="es-MX" dirty="0"/>
              <a:t>()</a:t>
            </a:r>
          </a:p>
          <a:p>
            <a:r>
              <a:rPr lang="es-MX" dirty="0"/>
              <a:t> {</a:t>
            </a:r>
          </a:p>
          <a:p>
            <a:r>
              <a:rPr lang="es-MX" dirty="0"/>
              <a:t>    //</a:t>
            </a:r>
            <a:r>
              <a:rPr lang="es-MX" dirty="0" err="1"/>
              <a:t>Update</a:t>
            </a:r>
            <a:r>
              <a:rPr lang="es-MX" dirty="0"/>
              <a:t> </a:t>
            </a:r>
            <a:r>
              <a:rPr lang="es-MX" dirty="0" err="1"/>
              <a:t>count</a:t>
            </a:r>
            <a:endParaRPr lang="es-MX" dirty="0"/>
          </a:p>
          <a:p>
            <a:r>
              <a:rPr lang="es-MX" dirty="0"/>
              <a:t>      pulses++;    </a:t>
            </a:r>
          </a:p>
          <a:p>
            <a:r>
              <a:rPr lang="es-MX" dirty="0"/>
              <a:t> }</a:t>
            </a:r>
          </a:p>
          <a:p>
            <a:endParaRPr lang="es-MX" dirty="0"/>
          </a:p>
          <a:p>
            <a:r>
              <a:rPr lang="es-MX" dirty="0" err="1"/>
              <a:t>void</a:t>
            </a:r>
            <a:r>
              <a:rPr lang="es-MX" dirty="0"/>
              <a:t> </a:t>
            </a:r>
            <a:r>
              <a:rPr lang="es-MX" dirty="0" err="1"/>
              <a:t>setup</a:t>
            </a:r>
            <a:r>
              <a:rPr lang="es-MX" dirty="0"/>
              <a:t>()</a:t>
            </a:r>
          </a:p>
          <a:p>
            <a:r>
              <a:rPr lang="es-MX" dirty="0"/>
              <a:t> {</a:t>
            </a:r>
          </a:p>
          <a:p>
            <a:r>
              <a:rPr lang="es-MX" dirty="0"/>
              <a:t>   </a:t>
            </a:r>
            <a:r>
              <a:rPr lang="es-MX" dirty="0" err="1"/>
              <a:t>Serial.begin</a:t>
            </a:r>
            <a:r>
              <a:rPr lang="es-MX" dirty="0"/>
              <a:t>(9600);</a:t>
            </a:r>
          </a:p>
          <a:p>
            <a:r>
              <a:rPr lang="es-MX" dirty="0"/>
              <a:t>     //Use </a:t>
            </a:r>
            <a:r>
              <a:rPr lang="es-MX" dirty="0" err="1"/>
              <a:t>statusPin</a:t>
            </a:r>
            <a:r>
              <a:rPr lang="es-MX" dirty="0"/>
              <a:t> to flash </a:t>
            </a:r>
            <a:r>
              <a:rPr lang="es-MX" dirty="0" err="1"/>
              <a:t>along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interrupts</a:t>
            </a:r>
            <a:endParaRPr lang="es-MX" dirty="0"/>
          </a:p>
          <a:p>
            <a:r>
              <a:rPr lang="es-MX" dirty="0"/>
              <a:t>   </a:t>
            </a:r>
            <a:r>
              <a:rPr lang="es-MX" dirty="0" err="1"/>
              <a:t>pinMode</a:t>
            </a:r>
            <a:r>
              <a:rPr lang="es-MX" dirty="0"/>
              <a:t>(</a:t>
            </a:r>
            <a:r>
              <a:rPr lang="es-MX" dirty="0" err="1"/>
              <a:t>encoder_pin</a:t>
            </a:r>
            <a:r>
              <a:rPr lang="es-MX" dirty="0"/>
              <a:t>, INPUT);</a:t>
            </a:r>
          </a:p>
          <a:p>
            <a:r>
              <a:rPr lang="es-MX" dirty="0"/>
              <a:t>   </a:t>
            </a:r>
          </a:p>
          <a:p>
            <a:r>
              <a:rPr lang="es-MX" dirty="0"/>
              <a:t>   //</a:t>
            </a:r>
            <a:r>
              <a:rPr lang="es-MX" dirty="0" err="1"/>
              <a:t>Interrupt</a:t>
            </a:r>
            <a:r>
              <a:rPr lang="es-MX" dirty="0"/>
              <a:t> 0 </a:t>
            </a:r>
            <a:r>
              <a:rPr lang="es-MX" dirty="0" err="1"/>
              <a:t>is</a:t>
            </a:r>
            <a:r>
              <a:rPr lang="es-MX" dirty="0"/>
              <a:t> digital pin 2, so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where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IR detector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connected</a:t>
            </a:r>
            <a:endParaRPr lang="es-MX" dirty="0"/>
          </a:p>
          <a:p>
            <a:r>
              <a:rPr lang="es-MX" dirty="0"/>
              <a:t>   //</a:t>
            </a:r>
            <a:r>
              <a:rPr lang="es-MX" dirty="0" err="1"/>
              <a:t>Triggers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FALLING (</a:t>
            </a:r>
            <a:r>
              <a:rPr lang="es-MX" dirty="0" err="1"/>
              <a:t>change</a:t>
            </a:r>
            <a:r>
              <a:rPr lang="es-MX" dirty="0"/>
              <a:t> </a:t>
            </a:r>
            <a:r>
              <a:rPr lang="es-MX" dirty="0" err="1"/>
              <a:t>from</a:t>
            </a:r>
            <a:r>
              <a:rPr lang="es-MX" dirty="0"/>
              <a:t> HIGH to LOW)</a:t>
            </a:r>
          </a:p>
          <a:p>
            <a:r>
              <a:rPr lang="es-MX" dirty="0"/>
              <a:t>   </a:t>
            </a:r>
            <a:r>
              <a:rPr lang="es-MX" dirty="0" err="1"/>
              <a:t>attachInterrupt</a:t>
            </a:r>
            <a:r>
              <a:rPr lang="es-MX" dirty="0"/>
              <a:t>(0, </a:t>
            </a:r>
            <a:r>
              <a:rPr lang="es-MX" dirty="0" err="1"/>
              <a:t>counter</a:t>
            </a:r>
            <a:r>
              <a:rPr lang="es-MX" dirty="0"/>
              <a:t>, FALLING);</a:t>
            </a:r>
          </a:p>
          <a:p>
            <a:r>
              <a:rPr lang="es-MX" dirty="0"/>
              <a:t>   // </a:t>
            </a:r>
            <a:r>
              <a:rPr lang="es-MX" dirty="0" err="1"/>
              <a:t>Initialize</a:t>
            </a:r>
            <a:endParaRPr lang="es-MX" dirty="0"/>
          </a:p>
          <a:p>
            <a:r>
              <a:rPr lang="es-MX" dirty="0"/>
              <a:t>   pulses = 0;</a:t>
            </a:r>
          </a:p>
          <a:p>
            <a:r>
              <a:rPr lang="es-MX" dirty="0"/>
              <a:t>   rpm = 0;</a:t>
            </a:r>
          </a:p>
          <a:p>
            <a:r>
              <a:rPr lang="es-MX" dirty="0"/>
              <a:t>   </a:t>
            </a:r>
            <a:r>
              <a:rPr lang="es-MX" dirty="0" err="1"/>
              <a:t>timeold</a:t>
            </a:r>
            <a:r>
              <a:rPr lang="es-MX" dirty="0"/>
              <a:t> = 0;</a:t>
            </a:r>
          </a:p>
          <a:p>
            <a:endParaRPr lang="es-MX" dirty="0"/>
          </a:p>
          <a:p>
            <a:r>
              <a:rPr lang="es-MX" dirty="0"/>
              <a:t> }</a:t>
            </a:r>
          </a:p>
          <a:p>
            <a:endParaRPr lang="es-MX" dirty="0"/>
          </a:p>
          <a:p>
            <a:r>
              <a:rPr lang="es-MX" dirty="0"/>
              <a:t> </a:t>
            </a:r>
            <a:r>
              <a:rPr lang="es-MX" dirty="0" err="1"/>
              <a:t>void</a:t>
            </a:r>
            <a:r>
              <a:rPr lang="es-MX" dirty="0"/>
              <a:t> </a:t>
            </a:r>
            <a:r>
              <a:rPr lang="es-MX" dirty="0" err="1"/>
              <a:t>loop</a:t>
            </a:r>
            <a:r>
              <a:rPr lang="es-MX" dirty="0"/>
              <a:t>()</a:t>
            </a:r>
          </a:p>
          <a:p>
            <a:r>
              <a:rPr lang="es-MX" dirty="0"/>
              <a:t> {</a:t>
            </a:r>
          </a:p>
          <a:p>
            <a:r>
              <a:rPr lang="es-MX" dirty="0"/>
              <a:t>   </a:t>
            </a:r>
            <a:r>
              <a:rPr lang="es-MX" dirty="0" err="1"/>
              <a:t>if</a:t>
            </a:r>
            <a:r>
              <a:rPr lang="es-MX" dirty="0"/>
              <a:t> (</a:t>
            </a:r>
            <a:r>
              <a:rPr lang="es-MX" dirty="0" err="1"/>
              <a:t>millis</a:t>
            </a:r>
            <a:r>
              <a:rPr lang="es-MX" dirty="0"/>
              <a:t>() - </a:t>
            </a:r>
            <a:r>
              <a:rPr lang="es-MX" dirty="0" err="1"/>
              <a:t>timeold</a:t>
            </a:r>
            <a:r>
              <a:rPr lang="es-MX" dirty="0"/>
              <a:t> &gt;= 1000){  /*</a:t>
            </a:r>
            <a:r>
              <a:rPr lang="es-MX" dirty="0" err="1"/>
              <a:t>Uptade</a:t>
            </a:r>
            <a:r>
              <a:rPr lang="es-MX" dirty="0"/>
              <a:t> </a:t>
            </a:r>
            <a:r>
              <a:rPr lang="es-MX" dirty="0" err="1"/>
              <a:t>every</a:t>
            </a:r>
            <a:r>
              <a:rPr lang="es-MX" dirty="0"/>
              <a:t> </a:t>
            </a:r>
            <a:r>
              <a:rPr lang="es-MX" dirty="0" err="1"/>
              <a:t>one</a:t>
            </a:r>
            <a:r>
              <a:rPr lang="es-MX" dirty="0"/>
              <a:t> </a:t>
            </a:r>
            <a:r>
              <a:rPr lang="es-MX" dirty="0" err="1"/>
              <a:t>second</a:t>
            </a:r>
            <a:r>
              <a:rPr lang="es-MX" dirty="0"/>
              <a:t>,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will</a:t>
            </a:r>
            <a:r>
              <a:rPr lang="es-MX" dirty="0"/>
              <a:t> be </a:t>
            </a:r>
            <a:r>
              <a:rPr lang="es-MX" dirty="0" err="1"/>
              <a:t>equal</a:t>
            </a:r>
            <a:r>
              <a:rPr lang="es-MX" dirty="0"/>
              <a:t> to </a:t>
            </a:r>
            <a:r>
              <a:rPr lang="es-MX" dirty="0" err="1"/>
              <a:t>reading</a:t>
            </a:r>
            <a:r>
              <a:rPr lang="es-MX" dirty="0"/>
              <a:t> </a:t>
            </a:r>
            <a:r>
              <a:rPr lang="es-MX" dirty="0" err="1"/>
              <a:t>frecuency</a:t>
            </a:r>
            <a:r>
              <a:rPr lang="es-MX" dirty="0"/>
              <a:t> (Hz).*/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  //</a:t>
            </a:r>
            <a:r>
              <a:rPr lang="es-MX" dirty="0" err="1"/>
              <a:t>Don't</a:t>
            </a:r>
            <a:r>
              <a:rPr lang="es-MX" dirty="0"/>
              <a:t> </a:t>
            </a:r>
            <a:r>
              <a:rPr lang="es-MX" dirty="0" err="1"/>
              <a:t>process</a:t>
            </a:r>
            <a:r>
              <a:rPr lang="es-MX" dirty="0"/>
              <a:t> </a:t>
            </a:r>
            <a:r>
              <a:rPr lang="es-MX" dirty="0" err="1"/>
              <a:t>interrupts</a:t>
            </a:r>
            <a:r>
              <a:rPr lang="es-MX" dirty="0"/>
              <a:t> </a:t>
            </a:r>
            <a:r>
              <a:rPr lang="es-MX" dirty="0" err="1"/>
              <a:t>during</a:t>
            </a:r>
            <a:r>
              <a:rPr lang="es-MX" dirty="0"/>
              <a:t> </a:t>
            </a:r>
            <a:r>
              <a:rPr lang="es-MX" dirty="0" err="1"/>
              <a:t>calculations</a:t>
            </a:r>
            <a:endParaRPr lang="es-MX" dirty="0"/>
          </a:p>
          <a:p>
            <a:r>
              <a:rPr lang="es-MX" dirty="0"/>
              <a:t>   </a:t>
            </a:r>
            <a:r>
              <a:rPr lang="es-MX" dirty="0" err="1"/>
              <a:t>detachInterrupt</a:t>
            </a:r>
            <a:r>
              <a:rPr lang="es-MX" dirty="0"/>
              <a:t>(0);</a:t>
            </a:r>
          </a:p>
          <a:p>
            <a:r>
              <a:rPr lang="es-MX" dirty="0"/>
              <a:t>   //Note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this</a:t>
            </a:r>
            <a:r>
              <a:rPr lang="es-MX" dirty="0"/>
              <a:t> </a:t>
            </a:r>
            <a:r>
              <a:rPr lang="es-MX" dirty="0" err="1"/>
              <a:t>would</a:t>
            </a:r>
            <a:r>
              <a:rPr lang="es-MX" dirty="0"/>
              <a:t> be 60*1000/(</a:t>
            </a:r>
            <a:r>
              <a:rPr lang="es-MX" dirty="0" err="1"/>
              <a:t>millis</a:t>
            </a:r>
            <a:r>
              <a:rPr lang="es-MX" dirty="0"/>
              <a:t>() - </a:t>
            </a:r>
            <a:r>
              <a:rPr lang="es-MX" dirty="0" err="1"/>
              <a:t>timeold</a:t>
            </a:r>
            <a:r>
              <a:rPr lang="es-MX" dirty="0"/>
              <a:t>)*pulses </a:t>
            </a:r>
            <a:r>
              <a:rPr lang="es-MX" dirty="0" err="1"/>
              <a:t>if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interrupt</a:t>
            </a:r>
            <a:endParaRPr lang="es-MX" dirty="0"/>
          </a:p>
          <a:p>
            <a:r>
              <a:rPr lang="es-MX" dirty="0"/>
              <a:t>   //</a:t>
            </a:r>
            <a:r>
              <a:rPr lang="es-MX" dirty="0" err="1"/>
              <a:t>happened</a:t>
            </a:r>
            <a:r>
              <a:rPr lang="es-MX" dirty="0"/>
              <a:t> once per </a:t>
            </a:r>
            <a:r>
              <a:rPr lang="es-MX" dirty="0" err="1"/>
              <a:t>revolution</a:t>
            </a:r>
            <a:endParaRPr lang="es-MX" dirty="0"/>
          </a:p>
          <a:p>
            <a:r>
              <a:rPr lang="es-MX" dirty="0"/>
              <a:t>   rpm = (60 * 1000 / </a:t>
            </a:r>
            <a:r>
              <a:rPr lang="es-MX" dirty="0" err="1"/>
              <a:t>pulsesperturn</a:t>
            </a:r>
            <a:r>
              <a:rPr lang="es-MX" dirty="0"/>
              <a:t> )/ (</a:t>
            </a:r>
            <a:r>
              <a:rPr lang="es-MX" dirty="0" err="1"/>
              <a:t>millis</a:t>
            </a:r>
            <a:r>
              <a:rPr lang="es-MX" dirty="0"/>
              <a:t>() - </a:t>
            </a:r>
            <a:r>
              <a:rPr lang="es-MX" dirty="0" err="1"/>
              <a:t>timeold</a:t>
            </a:r>
            <a:r>
              <a:rPr lang="es-MX" dirty="0"/>
              <a:t>)* pulses;</a:t>
            </a:r>
          </a:p>
          <a:p>
            <a:r>
              <a:rPr lang="es-MX" dirty="0"/>
              <a:t>   </a:t>
            </a:r>
            <a:r>
              <a:rPr lang="es-MX" dirty="0" err="1"/>
              <a:t>timeold</a:t>
            </a:r>
            <a:r>
              <a:rPr lang="es-MX" dirty="0"/>
              <a:t> = </a:t>
            </a:r>
            <a:r>
              <a:rPr lang="es-MX" dirty="0" err="1"/>
              <a:t>millis</a:t>
            </a:r>
            <a:r>
              <a:rPr lang="es-MX" dirty="0"/>
              <a:t>();</a:t>
            </a:r>
          </a:p>
          <a:p>
            <a:r>
              <a:rPr lang="es-MX" dirty="0"/>
              <a:t>   pulses = 0;</a:t>
            </a:r>
          </a:p>
          <a:p>
            <a:r>
              <a:rPr lang="es-MX" dirty="0"/>
              <a:t>   </a:t>
            </a:r>
          </a:p>
          <a:p>
            <a:r>
              <a:rPr lang="es-MX" dirty="0"/>
              <a:t>   //</a:t>
            </a:r>
            <a:r>
              <a:rPr lang="es-MX" dirty="0" err="1"/>
              <a:t>Write</a:t>
            </a:r>
            <a:r>
              <a:rPr lang="es-MX" dirty="0"/>
              <a:t> </a:t>
            </a:r>
            <a:r>
              <a:rPr lang="es-MX" dirty="0" err="1"/>
              <a:t>it</a:t>
            </a:r>
            <a:r>
              <a:rPr lang="es-MX" dirty="0"/>
              <a:t> </a:t>
            </a:r>
            <a:r>
              <a:rPr lang="es-MX" dirty="0" err="1"/>
              <a:t>out</a:t>
            </a:r>
            <a:r>
              <a:rPr lang="es-MX" dirty="0"/>
              <a:t> to serial </a:t>
            </a:r>
            <a:r>
              <a:rPr lang="es-MX" dirty="0" err="1"/>
              <a:t>port</a:t>
            </a:r>
            <a:endParaRPr lang="es-MX" dirty="0"/>
          </a:p>
          <a:p>
            <a:r>
              <a:rPr lang="es-MX" dirty="0"/>
              <a:t>   </a:t>
            </a:r>
            <a:r>
              <a:rPr lang="es-MX" dirty="0" err="1"/>
              <a:t>Serial.print</a:t>
            </a:r>
            <a:r>
              <a:rPr lang="es-MX" dirty="0"/>
              <a:t>("RPM = ");</a:t>
            </a:r>
          </a:p>
          <a:p>
            <a:r>
              <a:rPr lang="es-MX" dirty="0"/>
              <a:t>   </a:t>
            </a:r>
            <a:r>
              <a:rPr lang="es-MX" dirty="0" err="1"/>
              <a:t>Serial.println</a:t>
            </a:r>
            <a:r>
              <a:rPr lang="es-MX" dirty="0"/>
              <a:t>(</a:t>
            </a:r>
            <a:r>
              <a:rPr lang="es-MX" dirty="0" err="1"/>
              <a:t>rpm,DEC</a:t>
            </a:r>
            <a:r>
              <a:rPr lang="es-MX" dirty="0"/>
              <a:t>);</a:t>
            </a:r>
          </a:p>
          <a:p>
            <a:r>
              <a:rPr lang="es-MX" dirty="0"/>
              <a:t>   //</a:t>
            </a:r>
            <a:r>
              <a:rPr lang="es-MX" dirty="0" err="1"/>
              <a:t>Restart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interrupt</a:t>
            </a:r>
            <a:r>
              <a:rPr lang="es-MX" dirty="0"/>
              <a:t> </a:t>
            </a:r>
            <a:r>
              <a:rPr lang="es-MX" dirty="0" err="1"/>
              <a:t>processing</a:t>
            </a:r>
            <a:endParaRPr lang="es-MX" dirty="0"/>
          </a:p>
          <a:p>
            <a:r>
              <a:rPr lang="es-MX" dirty="0"/>
              <a:t>   </a:t>
            </a:r>
            <a:r>
              <a:rPr lang="es-MX" dirty="0" err="1"/>
              <a:t>attachInterrupt</a:t>
            </a:r>
            <a:r>
              <a:rPr lang="es-MX" dirty="0"/>
              <a:t>(0, </a:t>
            </a:r>
            <a:r>
              <a:rPr lang="es-MX" dirty="0" err="1"/>
              <a:t>counter</a:t>
            </a:r>
            <a:r>
              <a:rPr lang="es-MX" dirty="0"/>
              <a:t>, FALLING);</a:t>
            </a:r>
          </a:p>
          <a:p>
            <a:r>
              <a:rPr lang="es-MX" dirty="0"/>
              <a:t>   }</a:t>
            </a:r>
          </a:p>
          <a:p>
            <a:r>
              <a:rPr lang="es-MX" dirty="0"/>
              <a:t>  }</a:t>
            </a:r>
          </a:p>
          <a:p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1907704" y="645333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Programa prueba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0366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s-MX" sz="3500" smtClean="0"/>
              <a:t>Ejemplos de aplicación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23528" y="1196752"/>
            <a:ext cx="5329238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MX" dirty="0"/>
              <a:t>Ratones de ordenador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MX" dirty="0"/>
              <a:t>Disqueteras (</a:t>
            </a:r>
            <a:r>
              <a:rPr lang="es-ES" altLang="es-MX" dirty="0" err="1"/>
              <a:t>indice</a:t>
            </a:r>
            <a:r>
              <a:rPr lang="es-ES" altLang="es-MX" dirty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MX" dirty="0"/>
              <a:t>Impresoras (Lineales)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MX" dirty="0" smtClean="0"/>
              <a:t>Medir velocidad de motores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MX" dirty="0" smtClean="0"/>
              <a:t>Veletas, indicadores de </a:t>
            </a:r>
            <a:r>
              <a:rPr lang="es-ES" altLang="es-MX" dirty="0" err="1" smtClean="0"/>
              <a:t>posicion</a:t>
            </a:r>
            <a:r>
              <a:rPr lang="es-ES" altLang="es-MX" dirty="0" smtClean="0"/>
              <a:t> etc.</a:t>
            </a:r>
            <a:endParaRPr lang="es-ES" altLang="es-MX" dirty="0"/>
          </a:p>
          <a:p>
            <a:pPr eaLnBrk="1" hangingPunct="1">
              <a:spcBef>
                <a:spcPct val="50000"/>
              </a:spcBef>
            </a:pPr>
            <a:endParaRPr lang="es-ES" altLang="es-MX" dirty="0"/>
          </a:p>
        </p:txBody>
      </p:sp>
      <p:pic>
        <p:nvPicPr>
          <p:cNvPr id="31748" name="Picture 5" descr="mous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484313"/>
            <a:ext cx="244792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inkjet-printer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213100"/>
            <a:ext cx="28082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413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568183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MX" sz="3500" b="1" dirty="0" smtClean="0">
                <a:solidFill>
                  <a:schemeClr val="tx2"/>
                </a:solidFill>
                <a:latin typeface="Garamond" pitchFamily="18" charset="0"/>
              </a:rPr>
              <a:t>Otra alternativa…Sensores </a:t>
            </a:r>
            <a:r>
              <a:rPr lang="es-ES" altLang="es-MX" sz="3500" b="1" dirty="0">
                <a:solidFill>
                  <a:schemeClr val="tx2"/>
                </a:solidFill>
                <a:latin typeface="Garamond" pitchFamily="18" charset="0"/>
              </a:rPr>
              <a:t>de Efecto Hall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82819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MX">
                <a:latin typeface="Arial" charset="0"/>
              </a:rPr>
              <a:t>El </a:t>
            </a:r>
            <a:r>
              <a:rPr lang="es-ES" altLang="es-MX" b="1">
                <a:latin typeface="Arial" charset="0"/>
              </a:rPr>
              <a:t>efecto Hall</a:t>
            </a:r>
            <a:r>
              <a:rPr lang="es-ES" altLang="es-MX">
                <a:latin typeface="Arial" charset="0"/>
              </a:rPr>
              <a:t> consiste en la aparición de un en un conductor cuando es atravesado por un campo magnético campo eléctrico. A este campo eléctrico se le llama </a:t>
            </a:r>
            <a:r>
              <a:rPr lang="es-ES" altLang="es-MX" b="1">
                <a:latin typeface="Arial" charset="0"/>
              </a:rPr>
              <a:t>campo Hall</a:t>
            </a:r>
            <a:r>
              <a:rPr lang="es-ES" altLang="es-MX">
                <a:latin typeface="Arial" charset="0"/>
              </a:rPr>
              <a:t>. Este efecto fue descubierto en 1879 por el físico estadounidense Edwin Herbert Hall.</a:t>
            </a:r>
          </a:p>
          <a:p>
            <a:pPr eaLnBrk="1" hangingPunct="1">
              <a:spcBef>
                <a:spcPct val="50000"/>
              </a:spcBef>
            </a:pPr>
            <a:endParaRPr lang="es-ES" altLang="es-MX"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MX">
                <a:latin typeface="Arial" charset="0"/>
              </a:rPr>
              <a:t>Se utiliza para medir velocidad en motores</a:t>
            </a:r>
          </a:p>
        </p:txBody>
      </p:sp>
      <p:pic>
        <p:nvPicPr>
          <p:cNvPr id="32772" name="Picture 6" descr="Sensorh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2781300"/>
            <a:ext cx="3000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3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644900"/>
            <a:ext cx="28797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348037" y="5215205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 que tipos  existen y como se </a:t>
            </a:r>
            <a:r>
              <a:rPr lang="es-MX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utilizarian</a:t>
            </a:r>
            <a:r>
              <a:rPr lang="es-MX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un Arduino</a:t>
            </a:r>
            <a:endParaRPr lang="es-MX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76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Principio de funcionamiento</a:t>
            </a:r>
            <a:endParaRPr lang="es-MX" dirty="0"/>
          </a:p>
        </p:txBody>
      </p:sp>
      <p:pic>
        <p:nvPicPr>
          <p:cNvPr id="4" name="Picture 9" descr="enc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47" y="1616792"/>
            <a:ext cx="756285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13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c 13"/>
          <p:cNvSpPr/>
          <p:nvPr/>
        </p:nvSpPr>
        <p:spPr>
          <a:xfrm>
            <a:off x="-3429001" y="1"/>
            <a:ext cx="6858002" cy="6858000"/>
          </a:xfrm>
          <a:prstGeom prst="arc">
            <a:avLst>
              <a:gd name="adj1" fmla="val 16200000"/>
              <a:gd name="adj2" fmla="val 537093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3193471" y="1295393"/>
            <a:ext cx="4972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400" dirty="0"/>
              <a:t>C</a:t>
            </a:r>
            <a:r>
              <a:rPr lang="es-ES" altLang="es-MX" sz="2400" dirty="0" smtClean="0"/>
              <a:t>onsiste </a:t>
            </a:r>
            <a:r>
              <a:rPr lang="es-ES" altLang="es-MX" sz="2400" dirty="0"/>
              <a:t>en contar ranuras o </a:t>
            </a:r>
            <a:r>
              <a:rPr lang="es-ES" altLang="es-MX" sz="2400" dirty="0" smtClean="0"/>
              <a:t>agujeros</a:t>
            </a:r>
            <a:endParaRPr lang="es-ES_tradnl" sz="2200" dirty="0">
              <a:solidFill>
                <a:prstClr val="black">
                  <a:lumMod val="50000"/>
                  <a:lumOff val="50000"/>
                </a:prst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627911" y="2557483"/>
            <a:ext cx="406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400" dirty="0"/>
              <a:t>Son sensores sin </a:t>
            </a:r>
            <a:r>
              <a:rPr lang="es-ES" altLang="es-MX" sz="2400" dirty="0" smtClean="0"/>
              <a:t>contacto</a:t>
            </a:r>
            <a:endParaRPr lang="es-ES" altLang="es-MX" sz="2400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3627911" y="3647759"/>
            <a:ext cx="5408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400" dirty="0"/>
              <a:t>Tan precisos como queramos: Pulsos por </a:t>
            </a:r>
            <a:r>
              <a:rPr lang="es-ES" altLang="es-MX" sz="2400" dirty="0" smtClean="0"/>
              <a:t>vuelta</a:t>
            </a:r>
            <a:endParaRPr lang="es-ES" altLang="es-MX" sz="2400" dirty="0"/>
          </a:p>
        </p:txBody>
      </p:sp>
      <p:sp>
        <p:nvSpPr>
          <p:cNvPr id="12" name="TextBox 11"/>
          <p:cNvSpPr txBox="1"/>
          <p:nvPr/>
        </p:nvSpPr>
        <p:spPr>
          <a:xfrm flipH="1">
            <a:off x="3193470" y="5113317"/>
            <a:ext cx="5771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es-MX" sz="2400" dirty="0"/>
              <a:t>Existen más posibilidades, basándose en </a:t>
            </a:r>
            <a:r>
              <a:rPr lang="es-ES" altLang="es-MX" sz="2400" dirty="0" smtClean="0"/>
              <a:t>reflexión</a:t>
            </a:r>
            <a:endParaRPr lang="es-ES" altLang="es-MX" sz="2400" dirty="0"/>
          </a:p>
        </p:txBody>
      </p:sp>
      <p:sp>
        <p:nvSpPr>
          <p:cNvPr id="15" name="Oval 14"/>
          <p:cNvSpPr/>
          <p:nvPr/>
        </p:nvSpPr>
        <p:spPr>
          <a:xfrm>
            <a:off x="2721676" y="1370363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3220192" y="2638879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22174" y="3907395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733551" y="5175910"/>
            <a:ext cx="311727" cy="3117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sp>
        <p:nvSpPr>
          <p:cNvPr id="19" name="Arc 18"/>
          <p:cNvSpPr/>
          <p:nvPr/>
        </p:nvSpPr>
        <p:spPr>
          <a:xfrm>
            <a:off x="-1524000" y="1905000"/>
            <a:ext cx="3048000" cy="3048000"/>
          </a:xfrm>
          <a:prstGeom prst="arc">
            <a:avLst>
              <a:gd name="adj1" fmla="val 16200000"/>
              <a:gd name="adj2" fmla="val 535979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prstClr val="white"/>
              </a:solidFill>
            </a:endParaRPr>
          </a:p>
        </p:txBody>
      </p:sp>
      <p:grpSp>
        <p:nvGrpSpPr>
          <p:cNvPr id="2" name="Group 24"/>
          <p:cNvGrpSpPr/>
          <p:nvPr/>
        </p:nvGrpSpPr>
        <p:grpSpPr>
          <a:xfrm rot="5400000">
            <a:off x="-3129150" y="3314700"/>
            <a:ext cx="6246420" cy="228600"/>
            <a:chOff x="-3200400" y="3314700"/>
            <a:chExt cx="6246420" cy="228600"/>
          </a:xfrm>
        </p:grpSpPr>
        <p:sp>
          <p:nvSpPr>
            <p:cNvPr id="13" name="Rounded Rectangle 12"/>
            <p:cNvSpPr/>
            <p:nvPr/>
          </p:nvSpPr>
          <p:spPr>
            <a:xfrm rot="5400000">
              <a:off x="1331520" y="1828800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862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29975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0" y="260648"/>
            <a:ext cx="8848954" cy="61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150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EF92F40-09AB-485D-9B92-EFCB9D143899}" type="slidenum">
              <a:rPr lang="es-ES" altLang="es-MX" sz="1400" smtClean="0">
                <a:solidFill>
                  <a:srgbClr val="000099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s-ES" altLang="es-MX" sz="1400" smtClean="0">
              <a:solidFill>
                <a:srgbClr val="000099"/>
              </a:solidFill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1104900" y="1728788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1897063" y="1728788"/>
            <a:ext cx="0" cy="5048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 rot="10800000">
            <a:off x="1643063" y="1928813"/>
            <a:ext cx="503237" cy="3603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1536700" y="2305050"/>
            <a:ext cx="720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>
            <a:off x="1897063" y="2305050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>
            <a:off x="1104900" y="2952750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49" name="Oval 18"/>
          <p:cNvSpPr>
            <a:spLocks noChangeArrowheads="1"/>
          </p:cNvSpPr>
          <p:nvPr/>
        </p:nvSpPr>
        <p:spPr bwMode="auto">
          <a:xfrm>
            <a:off x="1090613" y="16859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10250" name="Oval 19"/>
          <p:cNvSpPr>
            <a:spLocks noChangeArrowheads="1"/>
          </p:cNvSpPr>
          <p:nvPr/>
        </p:nvSpPr>
        <p:spPr bwMode="auto">
          <a:xfrm>
            <a:off x="1073150" y="29210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10251" name="Line 22"/>
          <p:cNvSpPr>
            <a:spLocks noChangeShapeType="1"/>
          </p:cNvSpPr>
          <p:nvPr/>
        </p:nvSpPr>
        <p:spPr bwMode="auto">
          <a:xfrm>
            <a:off x="1392238" y="17287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2" name="Line 4"/>
          <p:cNvSpPr>
            <a:spLocks noChangeShapeType="1"/>
          </p:cNvSpPr>
          <p:nvPr/>
        </p:nvSpPr>
        <p:spPr bwMode="auto">
          <a:xfrm>
            <a:off x="1104900" y="3157538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3" name="Line 5"/>
          <p:cNvSpPr>
            <a:spLocks noChangeShapeType="1"/>
          </p:cNvSpPr>
          <p:nvPr/>
        </p:nvSpPr>
        <p:spPr bwMode="auto">
          <a:xfrm>
            <a:off x="1897063" y="3157538"/>
            <a:ext cx="11112" cy="271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4" name="Line 8"/>
          <p:cNvSpPr>
            <a:spLocks noChangeShapeType="1"/>
          </p:cNvSpPr>
          <p:nvPr/>
        </p:nvSpPr>
        <p:spPr bwMode="auto">
          <a:xfrm>
            <a:off x="1863725" y="3851275"/>
            <a:ext cx="0" cy="576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5" name="Line 9"/>
          <p:cNvSpPr>
            <a:spLocks noChangeShapeType="1"/>
          </p:cNvSpPr>
          <p:nvPr/>
        </p:nvSpPr>
        <p:spPr bwMode="auto">
          <a:xfrm flipH="1">
            <a:off x="1095375" y="4410075"/>
            <a:ext cx="792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256" name="Oval 18"/>
          <p:cNvSpPr>
            <a:spLocks noChangeArrowheads="1"/>
          </p:cNvSpPr>
          <p:nvPr/>
        </p:nvSpPr>
        <p:spPr bwMode="auto">
          <a:xfrm>
            <a:off x="1090613" y="311467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10257" name="Oval 19"/>
          <p:cNvSpPr>
            <a:spLocks noChangeArrowheads="1"/>
          </p:cNvSpPr>
          <p:nvPr/>
        </p:nvSpPr>
        <p:spPr bwMode="auto">
          <a:xfrm>
            <a:off x="1073150" y="434975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MX" altLang="es-MX" sz="1800"/>
          </a:p>
        </p:txBody>
      </p:sp>
      <p:sp>
        <p:nvSpPr>
          <p:cNvPr id="10258" name="Line 22"/>
          <p:cNvSpPr>
            <a:spLocks noChangeShapeType="1"/>
          </p:cNvSpPr>
          <p:nvPr/>
        </p:nvSpPr>
        <p:spPr bwMode="auto">
          <a:xfrm>
            <a:off x="1392238" y="31575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2214563" y="2000250"/>
            <a:ext cx="428625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2286000" y="1857375"/>
            <a:ext cx="428625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61" name="26 Grupo"/>
          <p:cNvGrpSpPr>
            <a:grpSpLocks/>
          </p:cNvGrpSpPr>
          <p:nvPr/>
        </p:nvGrpSpPr>
        <p:grpSpPr bwMode="auto">
          <a:xfrm rot="6826923">
            <a:off x="2286001" y="3286125"/>
            <a:ext cx="500062" cy="357187"/>
            <a:chOff x="2285984" y="3286124"/>
            <a:chExt cx="500066" cy="357190"/>
          </a:xfrm>
        </p:grpSpPr>
        <p:cxnSp>
          <p:nvCxnSpPr>
            <p:cNvPr id="25" name="24 Conector recto de flecha"/>
            <p:cNvCxnSpPr/>
            <p:nvPr/>
          </p:nvCxnSpPr>
          <p:spPr>
            <a:xfrm>
              <a:off x="2282542" y="3432070"/>
              <a:ext cx="428628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/>
            <p:nvPr/>
          </p:nvCxnSpPr>
          <p:spPr>
            <a:xfrm>
              <a:off x="2357147" y="3286428"/>
              <a:ext cx="428628" cy="214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28 Conector recto"/>
          <p:cNvCxnSpPr/>
          <p:nvPr/>
        </p:nvCxnSpPr>
        <p:spPr>
          <a:xfrm rot="5400000">
            <a:off x="1536701" y="2892425"/>
            <a:ext cx="2500312" cy="1587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3" name="29 CuadroTexto"/>
          <p:cNvSpPr txBox="1">
            <a:spLocks noChangeArrowheads="1"/>
          </p:cNvSpPr>
          <p:nvPr/>
        </p:nvSpPr>
        <p:spPr bwMode="auto">
          <a:xfrm>
            <a:off x="3214688" y="1928813"/>
            <a:ext cx="48577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dirty="0"/>
              <a:t>Misma situación que antes: dependerá de la frecuencia, </a:t>
            </a:r>
            <a:r>
              <a:rPr lang="es-ES" altLang="es-MX" sz="1800" dirty="0" smtClean="0"/>
              <a:t>numero de marcas negras y blancas</a:t>
            </a:r>
            <a:endParaRPr lang="es-ES" altLang="es-MX" sz="1800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251520" y="188640"/>
            <a:ext cx="860425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Principio de </a:t>
            </a:r>
            <a:r>
              <a:rPr lang="es-ES" sz="3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funcionamiento de </a:t>
            </a:r>
            <a:r>
              <a:rPr lang="es-ES" sz="3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encoder</a:t>
            </a:r>
            <a:r>
              <a:rPr lang="es-ES" sz="3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tipo </a:t>
            </a:r>
            <a:r>
              <a:rPr lang="es-ES" sz="35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Reflectivo</a:t>
            </a:r>
            <a:r>
              <a:rPr lang="es-ES" sz="35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ópticos.</a:t>
            </a:r>
            <a:endParaRPr lang="es-ES" sz="35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65" name="31 CuadroTexto"/>
          <p:cNvSpPr txBox="1">
            <a:spLocks noChangeArrowheads="1"/>
          </p:cNvSpPr>
          <p:nvPr/>
        </p:nvSpPr>
        <p:spPr bwMode="auto">
          <a:xfrm>
            <a:off x="5004048" y="3114675"/>
            <a:ext cx="35713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MX" sz="1800" dirty="0" smtClean="0"/>
              <a:t>No requiere rueda perforada o </a:t>
            </a:r>
            <a:r>
              <a:rPr lang="es-ES" altLang="es-MX" sz="1800" dirty="0" err="1" smtClean="0"/>
              <a:t>ranurada</a:t>
            </a:r>
            <a:r>
              <a:rPr lang="es-ES" altLang="es-MX" sz="1800" dirty="0" smtClean="0"/>
              <a:t>, el emisor y receptor infrarrojos </a:t>
            </a:r>
            <a:r>
              <a:rPr lang="es-ES" altLang="es-MX" sz="1800" dirty="0" err="1" smtClean="0"/>
              <a:t>estan</a:t>
            </a:r>
            <a:r>
              <a:rPr lang="es-ES" altLang="es-MX" sz="1800" dirty="0" smtClean="0"/>
              <a:t> juntos.</a:t>
            </a:r>
            <a:endParaRPr lang="es-ES" altLang="es-MX" sz="1800" dirty="0"/>
          </a:p>
        </p:txBody>
      </p:sp>
      <p:grpSp>
        <p:nvGrpSpPr>
          <p:cNvPr id="10267" name="Group 36"/>
          <p:cNvGrpSpPr>
            <a:grpSpLocks/>
          </p:cNvGrpSpPr>
          <p:nvPr/>
        </p:nvGrpSpPr>
        <p:grpSpPr bwMode="auto">
          <a:xfrm flipH="1">
            <a:off x="1870075" y="3251200"/>
            <a:ext cx="166688" cy="647700"/>
            <a:chOff x="1610" y="1616"/>
            <a:chExt cx="105" cy="408"/>
          </a:xfrm>
        </p:grpSpPr>
        <p:sp>
          <p:nvSpPr>
            <p:cNvPr id="10268" name="Line 10"/>
            <p:cNvSpPr>
              <a:spLocks noChangeShapeType="1"/>
            </p:cNvSpPr>
            <p:nvPr/>
          </p:nvSpPr>
          <p:spPr bwMode="auto">
            <a:xfrm>
              <a:off x="1610" y="1707"/>
              <a:ext cx="0" cy="31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269" name="Line 11"/>
            <p:cNvSpPr>
              <a:spLocks noChangeShapeType="1"/>
            </p:cNvSpPr>
            <p:nvPr/>
          </p:nvSpPr>
          <p:spPr bwMode="auto">
            <a:xfrm flipH="1">
              <a:off x="1610" y="1707"/>
              <a:ext cx="9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270" name="Line 12"/>
            <p:cNvSpPr>
              <a:spLocks noChangeShapeType="1"/>
            </p:cNvSpPr>
            <p:nvPr/>
          </p:nvSpPr>
          <p:spPr bwMode="auto">
            <a:xfrm>
              <a:off x="1610" y="1934"/>
              <a:ext cx="105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  <p:sp>
          <p:nvSpPr>
            <p:cNvPr id="10271" name="Line 13"/>
            <p:cNvSpPr>
              <a:spLocks noChangeShapeType="1"/>
            </p:cNvSpPr>
            <p:nvPr/>
          </p:nvSpPr>
          <p:spPr bwMode="auto">
            <a:xfrm flipV="1">
              <a:off x="1701" y="1616"/>
              <a:ext cx="0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MX"/>
            </a:p>
          </p:txBody>
        </p:sp>
      </p:grpSp>
      <p:pic>
        <p:nvPicPr>
          <p:cNvPr id="5122" name="Picture 2" descr="http://www.electronicoscaldas.com/1548-thickbox_default/sensor-optico-reflectivo-tcrt5000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624" y="4143375"/>
            <a:ext cx="2776509" cy="27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tore.robodacta.mx/images/detailed/1/CNY-70(1)_ou3z-zm.jpg?t=14519266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44" y="4143374"/>
            <a:ext cx="2776510" cy="277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917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539750" y="1341438"/>
            <a:ext cx="83534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Un ejemplo: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-Encoder: 1.200 Pulsos por vuelta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-Velocidad de giro máxima: 1.000 r.p.m.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Preguntas: ¿Cada cuanto tiempo mido velocidad? ¿Cuántos bits necesito en el contador?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95288" y="3429000"/>
            <a:ext cx="8497887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Si gira a 1000 r.p.m., quiere decir que en un minuto nos suministra: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			1200 x 1000 = 1.200.000 PULSOS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Necesito 24 bits (120.000=124F80) para tener la información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s-ES" altLang="es-MX" sz="1800"/>
              <a:t>Y además, esperar un minuto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7129462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MX" sz="3500">
                <a:solidFill>
                  <a:schemeClr val="tx2"/>
                </a:solidFill>
                <a:latin typeface="Garamond" pitchFamily="18" charset="0"/>
              </a:rPr>
              <a:t>Circuitos y técnicas de medida</a:t>
            </a:r>
          </a:p>
        </p:txBody>
      </p:sp>
    </p:spTree>
    <p:extLst>
      <p:ext uri="{BB962C8B-B14F-4D97-AF65-F5344CB8AC3E}">
        <p14:creationId xmlns:p14="http://schemas.microsoft.com/office/powerpoint/2010/main" val="26550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Encoder</a:t>
            </a:r>
            <a:r>
              <a:rPr lang="es-MX" dirty="0"/>
              <a:t> de rueda </a:t>
            </a:r>
            <a:r>
              <a:rPr lang="es-MX" dirty="0" err="1"/>
              <a:t>ranurada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11895"/>
            <a:ext cx="6872236" cy="5446105"/>
          </a:xfrm>
        </p:spPr>
      </p:pic>
    </p:spTree>
    <p:extLst>
      <p:ext uri="{BB962C8B-B14F-4D97-AF65-F5344CB8AC3E}">
        <p14:creationId xmlns:p14="http://schemas.microsoft.com/office/powerpoint/2010/main" val="70988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Encoder</a:t>
            </a:r>
            <a:r>
              <a:rPr lang="es-MX" dirty="0" smtClean="0"/>
              <a:t> de rueda </a:t>
            </a:r>
            <a:r>
              <a:rPr lang="es-MX" dirty="0" err="1" smtClean="0"/>
              <a:t>ranurada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25096"/>
            <a:ext cx="7920879" cy="5170175"/>
          </a:xfrm>
        </p:spPr>
      </p:pic>
    </p:spTree>
    <p:extLst>
      <p:ext uri="{BB962C8B-B14F-4D97-AF65-F5344CB8AC3E}">
        <p14:creationId xmlns:p14="http://schemas.microsoft.com/office/powerpoint/2010/main" val="3496776602"/>
      </p:ext>
    </p:extLst>
  </p:cSld>
  <p:clrMapOvr>
    <a:masterClrMapping/>
  </p:clrMapOvr>
</p:sld>
</file>

<file path=ppt/theme/theme1.xml><?xml version="1.0" encoding="utf-8"?>
<a:theme xmlns:a="http://schemas.openxmlformats.org/drawingml/2006/main" name="Animated_pointer_and_light-up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519BB6-FA83-4C7A-A5C3-FEA49DBE1C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Animated_pointer_and_light-up_text.potx</Template>
  <TotalTime>0</TotalTime>
  <Words>588</Words>
  <Application>Microsoft Office PowerPoint</Application>
  <PresentationFormat>Presentación en pantalla (4:3)</PresentationFormat>
  <Paragraphs>118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Animated_pointer_and_light-up_text</vt:lpstr>
      <vt:lpstr>Encoders Opticos</vt:lpstr>
      <vt:lpstr>Definiciones</vt:lpstr>
      <vt:lpstr>Principio de funcionamiento</vt:lpstr>
      <vt:lpstr>Presentación de PowerPoint</vt:lpstr>
      <vt:lpstr>Presentación de PowerPoint</vt:lpstr>
      <vt:lpstr>Presentación de PowerPoint</vt:lpstr>
      <vt:lpstr>Presentación de PowerPoint</vt:lpstr>
      <vt:lpstr>Encoder de rueda ranurada</vt:lpstr>
      <vt:lpstr>Encoder de rueda ranurada</vt:lpstr>
      <vt:lpstr>Presentación de PowerPoint</vt:lpstr>
      <vt:lpstr>Encoder de rueda Reflectiva</vt:lpstr>
      <vt:lpstr>Detectando sentido de giro</vt:lpstr>
      <vt:lpstr>Diferentes tipos</vt:lpstr>
      <vt:lpstr>Encoder tipo engrane</vt:lpstr>
      <vt:lpstr>Presentación de PowerPoint</vt:lpstr>
      <vt:lpstr>Presentación de PowerPoint</vt:lpstr>
      <vt:lpstr>Encoder binario</vt:lpstr>
      <vt:lpstr>Presentación de PowerPoint</vt:lpstr>
      <vt:lpstr>Medición de velocidad en motor</vt:lpstr>
      <vt:lpstr>Medición de velocidad en motor</vt:lpstr>
      <vt:lpstr>Proyecto: Control de velocidad</vt:lpstr>
      <vt:lpstr>Presentación de PowerPoint</vt:lpstr>
      <vt:lpstr>Ejemplos de aplicación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2016-04-21T00:28:18Z</dcterms:created>
  <dcterms:modified xsi:type="dcterms:W3CDTF">2016-05-03T20:12:35Z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TC024787149991</vt:lpwstr>
  </property>
</Properties>
</file>