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1" r:id="rId8"/>
    <p:sldId id="264" r:id="rId9"/>
    <p:sldId id="263" r:id="rId10"/>
    <p:sldId id="266" r:id="rId11"/>
    <p:sldId id="265"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368A642-7D37-4C31-BA67-4B088486A9C7}" type="datetimeFigureOut">
              <a:rPr lang="es-ES" smtClean="0"/>
              <a:t>08/04/2014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14582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14314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79815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31575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32068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55430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284366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330228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152032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240775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68A642-7D37-4C31-BA67-4B088486A9C7}" type="datetimeFigureOut">
              <a:rPr lang="es-ES" smtClean="0"/>
              <a:t>09/04/2014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99EB214-BA8D-452A-BFFD-C950AE15BD0F}" type="slidenum">
              <a:rPr lang="es-ES" smtClean="0"/>
              <a:t>‹Nº›</a:t>
            </a:fld>
            <a:endParaRPr lang="es-ES" dirty="0"/>
          </a:p>
        </p:txBody>
      </p:sp>
    </p:spTree>
    <p:extLst>
      <p:ext uri="{BB962C8B-B14F-4D97-AF65-F5344CB8AC3E}">
        <p14:creationId xmlns:p14="http://schemas.microsoft.com/office/powerpoint/2010/main" val="10686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8A642-7D37-4C31-BA67-4B088486A9C7}" type="datetimeFigureOut">
              <a:rPr lang="es-ES" smtClean="0"/>
              <a:t>08/04/2014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B214-BA8D-452A-BFFD-C950AE15BD0F}" type="slidenum">
              <a:rPr lang="es-ES" smtClean="0"/>
              <a:t>‹Nº›</a:t>
            </a:fld>
            <a:endParaRPr lang="es-ES" dirty="0"/>
          </a:p>
        </p:txBody>
      </p:sp>
    </p:spTree>
    <p:extLst>
      <p:ext uri="{BB962C8B-B14F-4D97-AF65-F5344CB8AC3E}">
        <p14:creationId xmlns:p14="http://schemas.microsoft.com/office/powerpoint/2010/main" val="44553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5.4.1 Transistores, Darlington, </a:t>
            </a:r>
            <a:r>
              <a:rPr lang="es-ES" dirty="0" smtClean="0"/>
              <a:t>Mosfets</a:t>
            </a:r>
            <a:r>
              <a:rPr lang="es-ES" dirty="0" smtClean="0"/>
              <a:t> y </a:t>
            </a:r>
            <a:br>
              <a:rPr lang="es-ES" dirty="0" smtClean="0"/>
            </a:br>
            <a:r>
              <a:rPr lang="es-ES" dirty="0" smtClean="0"/>
              <a:t>relevadores. </a:t>
            </a:r>
            <a:br>
              <a:rPr lang="es-ES" dirty="0" smtClean="0"/>
            </a:br>
            <a:endParaRPr lang="es-ES" dirty="0"/>
          </a:p>
        </p:txBody>
      </p:sp>
      <p:sp>
        <p:nvSpPr>
          <p:cNvPr id="3" name="2 Subtítulo"/>
          <p:cNvSpPr>
            <a:spLocks noGrp="1"/>
          </p:cNvSpPr>
          <p:nvPr>
            <p:ph type="subTitle" idx="1"/>
          </p:nvPr>
        </p:nvSpPr>
        <p:spPr>
          <a:xfrm>
            <a:off x="1371600" y="5105400"/>
            <a:ext cx="6400800" cy="533400"/>
          </a:xfrm>
        </p:spPr>
        <p:txBody>
          <a:bodyPr>
            <a:normAutofit lnSpcReduction="10000"/>
          </a:bodyPr>
          <a:lstStyle/>
          <a:p>
            <a:r>
              <a:rPr lang="es-ES_tradnl" dirty="0" smtClean="0"/>
              <a:t>Ing.Armando</a:t>
            </a:r>
            <a:r>
              <a:rPr lang="es-ES_tradnl" dirty="0" smtClean="0"/>
              <a:t> </a:t>
            </a:r>
            <a:r>
              <a:rPr lang="es-ES_tradnl" dirty="0" smtClean="0"/>
              <a:t>Mtz.R</a:t>
            </a:r>
            <a:r>
              <a:rPr lang="es-ES_tradnl" dirty="0" smtClean="0"/>
              <a:t>. ITNL</a:t>
            </a:r>
            <a:endParaRPr lang="es-ES" dirty="0"/>
          </a:p>
        </p:txBody>
      </p:sp>
    </p:spTree>
    <p:extLst>
      <p:ext uri="{BB962C8B-B14F-4D97-AF65-F5344CB8AC3E}">
        <p14:creationId xmlns:p14="http://schemas.microsoft.com/office/powerpoint/2010/main" val="63695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0924"/>
            <a:ext cx="4776788" cy="63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2400" y="228600"/>
            <a:ext cx="2622834" cy="923330"/>
          </a:xfrm>
          <a:prstGeom prst="rect">
            <a:avLst/>
          </a:prstGeom>
          <a:noFill/>
        </p:spPr>
        <p:txBody>
          <a:bodyPr wrap="none" lIns="91440" tIns="45720" rIns="91440" bIns="45720">
            <a:spAutoFit/>
          </a:bodyPr>
          <a:lstStyle/>
          <a:p>
            <a:pPr algn="ctr"/>
            <a:r>
              <a:rPr lang="es-E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MOSFET</a:t>
            </a:r>
            <a:endParaRPr lang="es-E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44" name="Picture 4" descr="http://img1.mlstatic.com/transistor-irfp450-mosfet-de-potencia-500v-14-a_MLA-O-137261092_4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2145428" cy="214542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81000" y="2971800"/>
            <a:ext cx="3200400" cy="2031325"/>
          </a:xfrm>
          <a:prstGeom prst="rect">
            <a:avLst/>
          </a:prstGeom>
        </p:spPr>
        <p:txBody>
          <a:bodyPr wrap="square">
            <a:spAutoFit/>
          </a:bodyPr>
          <a:lstStyle/>
          <a:p>
            <a:r>
              <a:rPr lang="es-ES" dirty="0"/>
              <a:t>El </a:t>
            </a:r>
            <a:r>
              <a:rPr lang="es-ES" b="1" dirty="0"/>
              <a:t>MOSFET </a:t>
            </a:r>
            <a:r>
              <a:rPr lang="es-ES" dirty="0"/>
              <a:t>es un producto ya maduro y que ha logrado un desarrollo constructivo muy importante. Los</a:t>
            </a:r>
            <a:r>
              <a:rPr lang="es-ES" b="1" dirty="0"/>
              <a:t> IGBT</a:t>
            </a:r>
            <a:r>
              <a:rPr lang="es-ES" dirty="0"/>
              <a:t> son una nueva tecnología que superará a los </a:t>
            </a:r>
            <a:r>
              <a:rPr lang="es-ES" b="1" dirty="0"/>
              <a:t>MOSFET</a:t>
            </a:r>
            <a:r>
              <a:rPr lang="es-ES" dirty="0"/>
              <a:t> por encima de los 300 Volts y los </a:t>
            </a:r>
            <a:r>
              <a:rPr lang="es-ES" dirty="0" smtClean="0"/>
              <a:t>100 </a:t>
            </a:r>
            <a:r>
              <a:rPr lang="es-ES" dirty="0"/>
              <a:t>Amperes,</a:t>
            </a:r>
          </a:p>
        </p:txBody>
      </p:sp>
      <p:pic>
        <p:nvPicPr>
          <p:cNvPr id="10246" name="Picture 6" descr="http://cdni.neoteo.com/E9FA_1024_53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003125"/>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7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MOSFET</a:t>
            </a:r>
            <a:endParaRPr lang="es-ES" dirty="0"/>
          </a:p>
        </p:txBody>
      </p:sp>
      <p:pic>
        <p:nvPicPr>
          <p:cNvPr id="9218" name="Picture 2" descr="http://www.bristolwatch.com/ele/img/tr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57150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5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Practica</a:t>
            </a:r>
            <a:endParaRPr lang="es-ES" dirty="0"/>
          </a:p>
        </p:txBody>
      </p:sp>
      <p:sp>
        <p:nvSpPr>
          <p:cNvPr id="3" name="2 Marcador de contenido"/>
          <p:cNvSpPr>
            <a:spLocks noGrp="1"/>
          </p:cNvSpPr>
          <p:nvPr>
            <p:ph idx="1"/>
          </p:nvPr>
        </p:nvSpPr>
        <p:spPr/>
        <p:txBody>
          <a:bodyPr/>
          <a:lstStyle/>
          <a:p>
            <a:r>
              <a:rPr lang="es-ES_tradnl" dirty="0" smtClean="0"/>
              <a:t>Elaborar un diseño basado en </a:t>
            </a:r>
            <a:r>
              <a:rPr lang="es-ES_tradnl" dirty="0" err="1" smtClean="0"/>
              <a:t>arduino</a:t>
            </a:r>
            <a:r>
              <a:rPr lang="es-ES_tradnl" dirty="0" smtClean="0"/>
              <a:t> que encienda un foco de 110 </a:t>
            </a:r>
            <a:r>
              <a:rPr lang="es-ES_tradnl" dirty="0" err="1" smtClean="0"/>
              <a:t>v.a.c</a:t>
            </a:r>
            <a:r>
              <a:rPr lang="es-ES_tradnl" dirty="0" smtClean="0"/>
              <a:t>. al bajar la intensidad de la luz, pudiendo ajustar el punto de penumbra deseado (set </a:t>
            </a:r>
            <a:r>
              <a:rPr lang="es-ES_tradnl" dirty="0" err="1" smtClean="0"/>
              <a:t>point</a:t>
            </a:r>
            <a:r>
              <a:rPr lang="es-ES_tradnl" dirty="0" smtClean="0"/>
              <a:t>).</a:t>
            </a:r>
          </a:p>
          <a:p>
            <a:r>
              <a:rPr lang="es-ES_tradnl" dirty="0" smtClean="0"/>
              <a:t>Utilizar un relevador, celda </a:t>
            </a:r>
            <a:r>
              <a:rPr lang="es-ES_tradnl" dirty="0" err="1" smtClean="0"/>
              <a:t>fotoresistiva</a:t>
            </a:r>
            <a:r>
              <a:rPr lang="es-ES_tradnl" dirty="0" smtClean="0"/>
              <a:t> (LDR), y un Arduino.</a:t>
            </a:r>
            <a:endParaRPr lang="es-ES" dirty="0"/>
          </a:p>
        </p:txBody>
      </p:sp>
      <p:pic>
        <p:nvPicPr>
          <p:cNvPr id="11266" name="Picture 2" descr="http://www.myroboshop.com/products/SENSORS/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419600"/>
            <a:ext cx="1633332"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bildr.org/blog/wp-content/uploads/2012/11/arduino-LDR-photoresis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495800"/>
            <a:ext cx="2362200" cy="203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2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En algún momento el Arduino debe controlar algo mas que </a:t>
            </a:r>
            <a:r>
              <a:rPr lang="es-ES" dirty="0"/>
              <a:t>LEDs</a:t>
            </a:r>
            <a:r>
              <a:rPr lang="es-ES" dirty="0"/>
              <a:t>.</a:t>
            </a:r>
          </a:p>
        </p:txBody>
      </p:sp>
      <p:sp>
        <p:nvSpPr>
          <p:cNvPr id="3" name="2 Marcador de contenido"/>
          <p:cNvSpPr>
            <a:spLocks noGrp="1"/>
          </p:cNvSpPr>
          <p:nvPr>
            <p:ph idx="1"/>
          </p:nvPr>
        </p:nvSpPr>
        <p:spPr/>
        <p:txBody>
          <a:bodyPr/>
          <a:lstStyle/>
          <a:p>
            <a:r>
              <a:rPr lang="es-ES_tradnl" dirty="0" smtClean="0"/>
              <a:t>Cargas de corriente directa o alterna</a:t>
            </a:r>
          </a:p>
          <a:p>
            <a:r>
              <a:rPr lang="es-ES_tradnl" dirty="0" smtClean="0"/>
              <a:t>Acción ON-OFF únicamente.</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21132"/>
            <a:ext cx="5257800" cy="391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forum.allaboutcircuits.com/cache.php?url=http://i27.tinypic.com/oj3r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92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Relays</a:t>
            </a:r>
            <a:endParaRPr lang="es-ES" dirty="0"/>
          </a:p>
        </p:txBody>
      </p:sp>
      <p:pic>
        <p:nvPicPr>
          <p:cNvPr id="2052" name="Picture 4" descr="http://arduino-direct.com/docs/4-relay-shield-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09600"/>
            <a:ext cx="5715000" cy="5934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marineaquariumsa.com/imagehosting/17284efb8550b3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 y="3518647"/>
            <a:ext cx="3496705" cy="333935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76200"/>
            <a:ext cx="3761607" cy="1754326"/>
          </a:xfrm>
          <a:prstGeom prst="rect">
            <a:avLst/>
          </a:prstGeom>
          <a:noFill/>
        </p:spPr>
        <p:txBody>
          <a:bodyPr wrap="none" lIns="91440" tIns="45720" rIns="91440" bIns="45720">
            <a:spAutoFit/>
          </a:bodyPr>
          <a:lstStyle/>
          <a:p>
            <a:pPr algn="ctr"/>
            <a:r>
              <a:rPr lang="es-ES"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Relays</a:t>
            </a:r>
            <a:endParaRPr lang="es-E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s-ES_tradnl"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Relevadores</a:t>
            </a:r>
            <a:endParaRPr lang="es-E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43952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Modulos</a:t>
            </a:r>
            <a:r>
              <a:rPr lang="es-ES_tradnl" dirty="0" smtClean="0"/>
              <a:t> de </a:t>
            </a:r>
            <a:r>
              <a:rPr lang="es-ES_tradnl" dirty="0" err="1" smtClean="0"/>
              <a:t>Relay</a:t>
            </a:r>
            <a:r>
              <a:rPr lang="es-ES_tradnl" dirty="0" smtClean="0"/>
              <a:t> miniatura</a:t>
            </a:r>
            <a:endParaRPr lang="es-ES" dirty="0"/>
          </a:p>
        </p:txBody>
      </p:sp>
      <p:pic>
        <p:nvPicPr>
          <p:cNvPr id="3074" name="Picture 2" descr="http://www.hobbyist.co.nz/sites/default/files/webswitch/Relay%20shield%20wiring_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09800"/>
            <a:ext cx="7983139" cy="444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8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228600"/>
            <a:ext cx="3352800" cy="533400"/>
          </a:xfrm>
        </p:spPr>
        <p:txBody>
          <a:bodyPr>
            <a:normAutofit fontScale="90000"/>
          </a:bodyPr>
          <a:lstStyle/>
          <a:p>
            <a:r>
              <a:rPr lang="es-ES_tradnl" dirty="0" smtClean="0"/>
              <a:t>Tipos de </a:t>
            </a:r>
            <a:r>
              <a:rPr lang="es-ES_tradnl" dirty="0" err="1" smtClean="0"/>
              <a:t>Relays</a:t>
            </a:r>
            <a:endParaRPr lang="es-ES" dirty="0"/>
          </a:p>
        </p:txBody>
      </p:sp>
      <p:pic>
        <p:nvPicPr>
          <p:cNvPr id="4098" name="Picture 2" descr="http://upload.wikimedia.org/wikipedia/commons/8/8a/Electronic_component_rela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44906"/>
            <a:ext cx="491004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0/05/Relay_Par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1"/>
            <a:ext cx="4419600" cy="27847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lolab.com/relays/NO%20REL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860949"/>
            <a:ext cx="4606925" cy="25842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tlc-direct.co.uk/Images/Products/size_3/SR5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7" y="990600"/>
            <a:ext cx="3424518" cy="233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7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Conexiones de un </a:t>
            </a:r>
            <a:r>
              <a:rPr lang="es-ES_tradnl" dirty="0" err="1" smtClean="0"/>
              <a:t>Relay</a:t>
            </a:r>
            <a:endParaRPr lang="es-E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38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www.landmark-is.com/magento1/media/catalog/category/rela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124" y="2743200"/>
            <a:ext cx="5769526" cy="40021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828800"/>
            <a:ext cx="28073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0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Transistor Darlington</a:t>
            </a:r>
            <a:br>
              <a:rPr lang="es-ES" dirty="0"/>
            </a:br>
            <a:endParaRPr lang="es-ES" dirty="0"/>
          </a:p>
        </p:txBody>
      </p:sp>
      <p:pic>
        <p:nvPicPr>
          <p:cNvPr id="6146" name="Picture 2" descr="Transistor Darl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52599"/>
            <a:ext cx="2093637" cy="318289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9600" y="2362200"/>
            <a:ext cx="5181600" cy="2308324"/>
          </a:xfrm>
          <a:prstGeom prst="rect">
            <a:avLst/>
          </a:prstGeom>
        </p:spPr>
        <p:txBody>
          <a:bodyPr wrap="square">
            <a:spAutoFit/>
          </a:bodyPr>
          <a:lstStyle/>
          <a:p>
            <a:r>
              <a:rPr lang="es-ES" sz="2400" dirty="0"/>
              <a:t>Esta configuración sirve para que el dispositivo sea capaz de proporcionar una gran ganancia de corriente y, al poder estar todo integrado, requiere menos espacio que dos transistores normales en la misma configuración.</a:t>
            </a:r>
          </a:p>
        </p:txBody>
      </p:sp>
    </p:spTree>
    <p:extLst>
      <p:ext uri="{BB962C8B-B14F-4D97-AF65-F5344CB8AC3E}">
        <p14:creationId xmlns:p14="http://schemas.microsoft.com/office/powerpoint/2010/main" val="187060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kumimoji="0" lang="es-ES" sz="2400" b="0" i="0" u="none" strike="noStrike" cap="none" normalizeH="0" baseline="0" dirty="0" smtClean="0">
                <a:ln>
                  <a:noFill/>
                </a:ln>
                <a:solidFill>
                  <a:srgbClr val="000000"/>
                </a:solidFill>
                <a:effectLst/>
                <a:latin typeface="Arial" pitchFamily="34" charset="0"/>
                <a:cs typeface="Arial" pitchFamily="34" charset="0"/>
              </a:rPr>
              <a:t>El TIP120 es un ejemplo de par Darlington, tiene un encapsulado del tipo TO220 como el de la figura</a:t>
            </a:r>
            <a:endParaRPr lang="es-ES" sz="2400" dirty="0"/>
          </a:p>
        </p:txBody>
      </p:sp>
      <p:pic>
        <p:nvPicPr>
          <p:cNvPr id="7170" name="Picture 2" descr="Monografi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63672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6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Ejemplo: </a:t>
            </a:r>
            <a:r>
              <a:rPr lang="es-ES_tradnl" dirty="0" err="1" smtClean="0"/>
              <a:t>arduino</a:t>
            </a:r>
            <a:r>
              <a:rPr lang="es-ES_tradnl" dirty="0" smtClean="0"/>
              <a:t>-Darlington</a:t>
            </a:r>
            <a:endParaRPr lang="es-E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4999"/>
            <a:ext cx="8060847"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347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158</Words>
  <Application>Microsoft Office PowerPoint</Application>
  <PresentationFormat>Presentación en pantalla (4:3)</PresentationFormat>
  <Paragraphs>21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5.4.1 Transistores, Darlington, Mosfets y  relevadores.  </vt:lpstr>
      <vt:lpstr>En algún momento el Arduino debe controlar algo mas que LEDs.</vt:lpstr>
      <vt:lpstr>Relays</vt:lpstr>
      <vt:lpstr>Modulos de Relay miniatura</vt:lpstr>
      <vt:lpstr>Tipos de Relays</vt:lpstr>
      <vt:lpstr>Conexiones de un Relay</vt:lpstr>
      <vt:lpstr>Transistor Darlington </vt:lpstr>
      <vt:lpstr>El TIP120 es un ejemplo de par Darlington, tiene un encapsulado del tipo TO220 como el de la figura</vt:lpstr>
      <vt:lpstr>Ejemplo: arduino-Darlington</vt:lpstr>
      <vt:lpstr>Presentación de PowerPoint</vt:lpstr>
      <vt:lpstr>MOSFET</vt:lpstr>
      <vt:lpstr>Practica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5.4.1 Transistores, Darlington, Mosfets y  relevadores.  </dc:title>
  <dc:creator>WinSP3_OEM</dc:creator>
  <cp:lastModifiedBy>WinSP3_OEM</cp:lastModifiedBy>
  <cp:revision>10</cp:revision>
  <dcterms:created xsi:type="dcterms:W3CDTF">2014-04-09T04:59:05Z</dcterms:created>
  <dcterms:modified xsi:type="dcterms:W3CDTF">2014-04-09T06:47:40Z</dcterms:modified>
</cp:coreProperties>
</file>