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80" r:id="rId3"/>
    <p:sldId id="281" r:id="rId4"/>
    <p:sldId id="282" r:id="rId5"/>
    <p:sldId id="283" r:id="rId6"/>
    <p:sldId id="284" r:id="rId7"/>
    <p:sldId id="285" r:id="rId8"/>
    <p:sldId id="286" r:id="rId9"/>
    <p:sldId id="288" r:id="rId10"/>
    <p:sldId id="287" r:id="rId11"/>
    <p:sldId id="257" r:id="rId12"/>
    <p:sldId id="258" r:id="rId13"/>
    <p:sldId id="259" r:id="rId14"/>
    <p:sldId id="260" r:id="rId15"/>
    <p:sldId id="261" r:id="rId16"/>
    <p:sldId id="291" r:id="rId17"/>
    <p:sldId id="262" r:id="rId18"/>
    <p:sldId id="263" r:id="rId19"/>
    <p:sldId id="264" r:id="rId20"/>
    <p:sldId id="265" r:id="rId21"/>
    <p:sldId id="266" r:id="rId22"/>
    <p:sldId id="267" r:id="rId23"/>
    <p:sldId id="268" r:id="rId24"/>
    <p:sldId id="289" r:id="rId25"/>
    <p:sldId id="290" r:id="rId26"/>
    <p:sldId id="269" r:id="rId27"/>
    <p:sldId id="272" r:id="rId28"/>
    <p:sldId id="274" r:id="rId29"/>
    <p:sldId id="275" r:id="rId30"/>
    <p:sldId id="276" r:id="rId31"/>
    <p:sldId id="277" r:id="rId32"/>
    <p:sldId id="279"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8A79ED8-11FA-4EAA-A080-F7D40BE17846}" type="datetimeFigureOut">
              <a:rPr lang="es-ES" smtClean="0"/>
              <a:pPr/>
              <a:t>21/09/2016</a:t>
            </a:fld>
            <a:endParaRPr lang="es-E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5C2A10-05BB-4924-8D82-EF3552822415}" type="slidenum">
              <a:rPr lang="es-ES" smtClean="0"/>
              <a:pPr/>
              <a:t>‹Nº›</a:t>
            </a:fld>
            <a:endParaRPr lang="es-E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45C2A10-05BB-4924-8D82-EF355282241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45C2A10-05BB-4924-8D82-EF355282241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45C2A10-05BB-4924-8D82-EF355282241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8A79ED8-11FA-4EAA-A080-F7D40BE17846}" type="datetimeFigureOut">
              <a:rPr lang="es-ES" smtClean="0"/>
              <a:pPr/>
              <a:t>21/09/2016</a:t>
            </a:fld>
            <a:endParaRPr lang="es-E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5C2A10-05BB-4924-8D82-EF3552822415}" type="slidenum">
              <a:rPr lang="es-ES" smtClean="0"/>
              <a:pPr/>
              <a:t>‹Nº›</a:t>
            </a:fld>
            <a:endParaRPr lang="es-E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45C2A10-05BB-4924-8D82-EF3552822415}" type="slidenum">
              <a:rPr lang="es-ES" smtClean="0"/>
              <a:pPr/>
              <a:t>‹Nº›</a:t>
            </a:fld>
            <a:endParaRPr lang="es-E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45C2A10-05BB-4924-8D82-EF355282241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D45C2A10-05BB-4924-8D82-EF3552822415}" type="slidenum">
              <a:rPr lang="es-ES" smtClean="0"/>
              <a:pPr/>
              <a:t>‹Nº›</a:t>
            </a:fld>
            <a:endParaRPr lang="es-E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A79ED8-11FA-4EAA-A080-F7D40BE17846}" type="datetimeFigureOut">
              <a:rPr lang="es-ES" smtClean="0"/>
              <a:pPr/>
              <a:t>21/09/2016</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D45C2A10-05BB-4924-8D82-EF355282241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8A79ED8-11FA-4EAA-A080-F7D40BE17846}" type="datetimeFigureOut">
              <a:rPr lang="es-ES" smtClean="0"/>
              <a:pPr/>
              <a:t>21/09/2016</a:t>
            </a:fld>
            <a:endParaRPr lang="es-E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45C2A10-05BB-4924-8D82-EF3552822415}" type="slidenum">
              <a:rPr lang="es-ES" smtClean="0"/>
              <a:pPr/>
              <a:t>‹Nº›</a:t>
            </a:fld>
            <a:endParaRPr lang="es-E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8A79ED8-11FA-4EAA-A080-F7D40BE17846}" type="datetimeFigureOut">
              <a:rPr lang="es-ES" smtClean="0"/>
              <a:pPr/>
              <a:t>21/09/2016</a:t>
            </a:fld>
            <a:endParaRPr lang="es-E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45C2A10-05BB-4924-8D82-EF3552822415}" type="slidenum">
              <a:rPr lang="es-ES" smtClean="0"/>
              <a:pPr/>
              <a:t>‹Nº›</a:t>
            </a:fld>
            <a:endParaRPr lang="es-E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8A79ED8-11FA-4EAA-A080-F7D40BE17846}" type="datetimeFigureOut">
              <a:rPr lang="es-ES" smtClean="0"/>
              <a:pPr/>
              <a:t>21/09/2016</a:t>
            </a:fld>
            <a:endParaRPr lang="es-E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45C2A10-05BB-4924-8D82-EF3552822415}" type="slidenum">
              <a:rPr lang="es-ES" smtClean="0"/>
              <a:pPr/>
              <a:t>‹Nº›</a:t>
            </a:fld>
            <a:endParaRPr lang="es-E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2111895"/>
          </a:xfrm>
        </p:spPr>
        <p:txBody>
          <a:bodyPr>
            <a:normAutofit/>
          </a:bodyPr>
          <a:lstStyle/>
          <a:p>
            <a:r>
              <a:rPr lang="es-ES" b="1" dirty="0" smtClean="0"/>
              <a:t>Sensores Fotoeléctricos</a:t>
            </a:r>
            <a:r>
              <a:rPr lang="es-ES" dirty="0" smtClean="0"/>
              <a:t/>
            </a:r>
            <a:br>
              <a:rPr lang="es-ES" dirty="0" smtClean="0"/>
            </a:br>
            <a:endParaRPr lang="es-ES" dirty="0"/>
          </a:p>
        </p:txBody>
      </p:sp>
      <p:sp>
        <p:nvSpPr>
          <p:cNvPr id="3" name="Subtitle 2"/>
          <p:cNvSpPr>
            <a:spLocks noGrp="1"/>
          </p:cNvSpPr>
          <p:nvPr>
            <p:ph type="subTitle" idx="1"/>
          </p:nvPr>
        </p:nvSpPr>
        <p:spPr>
          <a:xfrm>
            <a:off x="3563888" y="6165304"/>
            <a:ext cx="5129946" cy="692696"/>
          </a:xfrm>
        </p:spPr>
        <p:txBody>
          <a:bodyPr>
            <a:normAutofit lnSpcReduction="10000"/>
          </a:bodyPr>
          <a:lstStyle/>
          <a:p>
            <a:r>
              <a:rPr lang="es-ES" sz="4200" b="1" dirty="0" smtClean="0"/>
              <a:t>Armando Mtz. R</a:t>
            </a:r>
          </a:p>
        </p:txBody>
      </p:sp>
      <p:pic>
        <p:nvPicPr>
          <p:cNvPr id="1026" name="Picture 2" descr="http://3.bp.blogspot.com/-3yRffrEW9eE/TfgDkoACXyI/AAAAAAAAACI/HYlFKrnytBk/s160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 y="2852936"/>
            <a:ext cx="3981450"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b.rockwellautomation.com/resources/images/allenbradley/gl/medlrgprod/42GRP_Series9000DiagnosticFamily_front1-large_312w255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96952"/>
            <a:ext cx="297180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5219700"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53536"/>
            <a:ext cx="5842992" cy="727192"/>
          </a:xfrm>
        </p:spPr>
        <p:txBody>
          <a:bodyPr>
            <a:normAutofit fontScale="90000"/>
          </a:bodyPr>
          <a:lstStyle/>
          <a:p>
            <a:pPr algn="ctr"/>
            <a:r>
              <a:rPr lang="en-US" dirty="0" err="1" smtClean="0"/>
              <a:t>Relevadores</a:t>
            </a:r>
            <a:r>
              <a:rPr lang="en-US" dirty="0" smtClean="0"/>
              <a:t> (Relays)</a:t>
            </a:r>
            <a:endParaRPr lang="en-US" dirty="0"/>
          </a:p>
        </p:txBody>
      </p:sp>
      <p:pic>
        <p:nvPicPr>
          <p:cNvPr id="8197" name="Picture 5" descr="http://www.areatecnologia.com/electricidad/imagenes/re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776" y="4005064"/>
            <a:ext cx="4308712" cy="26049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09736"/>
            <a:ext cx="2254241" cy="389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899592" y="5157192"/>
            <a:ext cx="3096344" cy="1200329"/>
          </a:xfrm>
          <a:prstGeom prst="rect">
            <a:avLst/>
          </a:prstGeom>
          <a:noFill/>
        </p:spPr>
        <p:txBody>
          <a:bodyPr wrap="square" rtlCol="0">
            <a:spAutoFit/>
          </a:bodyPr>
          <a:lstStyle/>
          <a:p>
            <a:r>
              <a:rPr lang="en-US" dirty="0" smtClean="0"/>
              <a:t>SPDT</a:t>
            </a:r>
          </a:p>
          <a:p>
            <a:r>
              <a:rPr lang="en-US" dirty="0" smtClean="0"/>
              <a:t>DPST-NO</a:t>
            </a:r>
          </a:p>
          <a:p>
            <a:r>
              <a:rPr lang="en-US" dirty="0" smtClean="0"/>
              <a:t>DPST-NC</a:t>
            </a:r>
          </a:p>
          <a:p>
            <a:r>
              <a:rPr lang="en-US" dirty="0" smtClean="0"/>
              <a:t>DPDT</a:t>
            </a:r>
          </a:p>
        </p:txBody>
      </p:sp>
    </p:spTree>
    <p:extLst>
      <p:ext uri="{BB962C8B-B14F-4D97-AF65-F5344CB8AC3E}">
        <p14:creationId xmlns:p14="http://schemas.microsoft.com/office/powerpoint/2010/main" val="204672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Principio de Funcionamiento.</a:t>
            </a:r>
            <a:endParaRPr lang="es-ES" dirty="0"/>
          </a:p>
        </p:txBody>
      </p:sp>
      <p:sp>
        <p:nvSpPr>
          <p:cNvPr id="3" name="Content Placeholder 2"/>
          <p:cNvSpPr>
            <a:spLocks noGrp="1"/>
          </p:cNvSpPr>
          <p:nvPr>
            <p:ph idx="1"/>
          </p:nvPr>
        </p:nvSpPr>
        <p:spPr/>
        <p:txBody>
          <a:bodyPr>
            <a:normAutofit fontScale="85000" lnSpcReduction="20000"/>
          </a:bodyPr>
          <a:lstStyle/>
          <a:p>
            <a:pPr>
              <a:buNone/>
            </a:pPr>
            <a:r>
              <a:rPr lang="es-ES" dirty="0" smtClean="0"/>
              <a:t>   Un </a:t>
            </a:r>
            <a:r>
              <a:rPr lang="es-ES" b="1" dirty="0" smtClean="0"/>
              <a:t>sensor fotoeléctrico </a:t>
            </a:r>
          </a:p>
          <a:p>
            <a:pPr>
              <a:buNone/>
            </a:pPr>
            <a:r>
              <a:rPr lang="es-ES" b="1" dirty="0" smtClean="0"/>
              <a:t>   (también llamados </a:t>
            </a:r>
            <a:br>
              <a:rPr lang="es-ES" b="1" dirty="0" smtClean="0"/>
            </a:br>
            <a:r>
              <a:rPr lang="es-ES" b="1" dirty="0" smtClean="0"/>
              <a:t>ópticos)</a:t>
            </a:r>
            <a:r>
              <a:rPr lang="es-ES" dirty="0" smtClean="0"/>
              <a:t> es un dispositivo </a:t>
            </a:r>
            <a:br>
              <a:rPr lang="es-ES" dirty="0" smtClean="0"/>
            </a:br>
            <a:r>
              <a:rPr lang="es-ES" dirty="0" smtClean="0"/>
              <a:t>electrónico que responde</a:t>
            </a:r>
            <a:br>
              <a:rPr lang="es-ES" dirty="0" smtClean="0"/>
            </a:br>
            <a:r>
              <a:rPr lang="es-ES" dirty="0" smtClean="0"/>
              <a:t> al cambio en la intensidad de la luz. Estos sensores requieren de un componente emisor que genera la luz, y un componente receptor que “ve” la luz generada por el emisor. Están diseñados especialmente para la detección, ausencia, clasificación y posicionado de objetos; la detección de formas, colores y diferencias de superficie, incluso bajo condiciones ambientales extremas.</a:t>
            </a:r>
            <a:endParaRPr lang="es-ES" dirty="0"/>
          </a:p>
        </p:txBody>
      </p:sp>
      <p:pic>
        <p:nvPicPr>
          <p:cNvPr id="4" name="Picture 3"/>
          <p:cNvPicPr/>
          <p:nvPr/>
        </p:nvPicPr>
        <p:blipFill>
          <a:blip r:embed="rId2" cstate="print"/>
          <a:srcRect l="3129" t="20263" r="6258" b="23641"/>
          <a:stretch>
            <a:fillRect/>
          </a:stretch>
        </p:blipFill>
        <p:spPr bwMode="auto">
          <a:xfrm>
            <a:off x="5364088" y="1700808"/>
            <a:ext cx="2486397"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91789"/>
          </a:xfrm>
        </p:spPr>
        <p:txBody>
          <a:bodyPr/>
          <a:lstStyle/>
          <a:p>
            <a:r>
              <a:rPr lang="es-ES" dirty="0" smtClean="0"/>
              <a:t>Diagrama de la composición de un sensor fotoeléctrico.</a:t>
            </a:r>
          </a:p>
          <a:p>
            <a:endParaRPr lang="es-ES" dirty="0"/>
          </a:p>
        </p:txBody>
      </p:sp>
      <p:pic>
        <p:nvPicPr>
          <p:cNvPr id="5" name="Picture 4"/>
          <p:cNvPicPr/>
          <p:nvPr/>
        </p:nvPicPr>
        <p:blipFill>
          <a:blip r:embed="rId2" cstate="print"/>
          <a:srcRect/>
          <a:stretch>
            <a:fillRect/>
          </a:stretch>
        </p:blipFill>
        <p:spPr bwMode="auto">
          <a:xfrm>
            <a:off x="2051720" y="2276872"/>
            <a:ext cx="5904656"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s-ES" dirty="0" smtClean="0"/>
              <a:t>Los sensores de luz se usan para detectar el nivel de luz y producir una señal de salida representativa respecto a la cantidad de luz detectada. Un sensor de luz incluye un transductor fotoeléctrico para convertir la luz a una señal eléctrica y puede incluir electrónica para condicionamiento de la señal, compensación y formateo de la señal de salida.</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ES" dirty="0" smtClean="0"/>
              <a:t>El sensor de luz más común es el LDR -Light Dependant Resistor o Resistor dependiente de la luz. Un LDR es básicamente un resistor que cambia su resistencia cuando cambia la intensidad de la luz. </a:t>
            </a:r>
          </a:p>
          <a:p>
            <a:endParaRPr lang="es-ES" dirty="0" smtClean="0"/>
          </a:p>
          <a:p>
            <a:r>
              <a:rPr lang="es-ES" dirty="0" smtClean="0"/>
              <a:t>Los sensores fotoeléctricos utilizan LEDs como fuentes de luz. Los LEDs pueden ser construidos para que emitan en verde, azul, amarillo, rojo, infrarrojo, etc. Los colores más comúnmente usados en aplicaciones de </a:t>
            </a:r>
            <a:r>
              <a:rPr lang="es-ES" dirty="0" err="1" smtClean="0"/>
              <a:t>sensado</a:t>
            </a:r>
            <a:r>
              <a:rPr lang="es-ES" dirty="0" smtClean="0"/>
              <a:t> son rojos e infrarrojos, pero en aplicaciones donde se necesite detectar contraste, la elección del color de emisión es fundamental, siendo el color más utilizado el verde. </a:t>
            </a:r>
          </a:p>
          <a:p>
            <a:endParaRPr lang="es-ES" dirty="0" smtClean="0"/>
          </a:p>
          <a:p>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s-ES" dirty="0" smtClean="0"/>
              <a:t>Los fototransistores son los componentes más ampliamente usados como receptores de luz, debido a que ofrecen la mejor relación entre la sensibilidad a la luz y la velocidad de respuesta, además responden bien ante luz visible e infrarroja. </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54634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9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s-ES" dirty="0" smtClean="0"/>
              <a:t>Los sensores fotoeléctricos de pulso modulado responden únicamente a la luz emitida por su propia fuente de luz. Modular la luz de un LED simplemente significa encenderlo y apagarlo en alta frecuencia. El secreto de la eficiencia de un sistema modulado es que el fototransistor del sensor y el amplificador estén sintonizados a la frecuencia de la modulación, dando como resultado, que únicamente la luz modulada es amplificada, y toda la otra luz que alcanza al fototransistor es ignorada. </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63797"/>
          </a:xfrm>
        </p:spPr>
        <p:txBody>
          <a:bodyPr/>
          <a:lstStyle/>
          <a:p>
            <a:r>
              <a:rPr lang="es-ES" dirty="0" smtClean="0"/>
              <a:t>Diagrama de composición de un sensor (emisor-receptor).</a:t>
            </a:r>
          </a:p>
          <a:p>
            <a:endParaRPr lang="es-ES" dirty="0" smtClean="0"/>
          </a:p>
          <a:p>
            <a:endParaRPr lang="es-ES" dirty="0"/>
          </a:p>
        </p:txBody>
      </p:sp>
      <p:pic>
        <p:nvPicPr>
          <p:cNvPr id="5" name="Picture 4"/>
          <p:cNvPicPr/>
          <p:nvPr/>
        </p:nvPicPr>
        <p:blipFill>
          <a:blip r:embed="rId2" cstate="print"/>
          <a:srcRect l="467" t="2488" r="6065"/>
          <a:stretch>
            <a:fillRect/>
          </a:stretch>
        </p:blipFill>
        <p:spPr bwMode="auto">
          <a:xfrm>
            <a:off x="611560" y="2348880"/>
            <a:ext cx="8064896" cy="3688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ES" dirty="0" smtClean="0"/>
              <a:t>En comparación con los demás sensores de proximidad, los sensores fotoeléctricos presentan las siguientes ventajas: </a:t>
            </a:r>
            <a:br>
              <a:rPr lang="es-ES" dirty="0" smtClean="0"/>
            </a:br>
            <a:endParaRPr lang="es-ES" dirty="0" smtClean="0"/>
          </a:p>
          <a:p>
            <a:pPr>
              <a:buNone/>
            </a:pPr>
            <a:r>
              <a:rPr lang="es-ES" dirty="0" smtClean="0"/>
              <a:t>    • Distancias de detección mucho más grandes que en el caso de los capacitivos e inductivos. Se pueden obtener hasta 500 metros en tipo separado y 5 metros en deflexión. </a:t>
            </a:r>
            <a:br>
              <a:rPr lang="es-ES" dirty="0" smtClean="0"/>
            </a:br>
            <a:r>
              <a:rPr lang="es-ES" dirty="0" smtClean="0"/>
              <a:t>• Permiten la identificación de colores y objetos de pequeño tamaño (decimas de milímetro). </a:t>
            </a:r>
            <a:br>
              <a:rPr lang="es-ES" dirty="0" smtClean="0"/>
            </a:br>
            <a:endParaRPr lang="es-ES" dirty="0" smtClean="0"/>
          </a:p>
          <a:p>
            <a:r>
              <a:rPr lang="es-ES" dirty="0" smtClean="0"/>
              <a:t>Existen 4 tipos de sensores fotoeléctricos, los sensores por barrera de luz, reflexión sobre espejo o reflexión sobre objetos y de fibra óptica.</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90" y="764704"/>
            <a:ext cx="8651007" cy="438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84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760640"/>
          </a:xfrm>
        </p:spPr>
        <p:txBody>
          <a:bodyPr>
            <a:normAutofit/>
          </a:bodyPr>
          <a:lstStyle/>
          <a:p>
            <a:r>
              <a:rPr lang="es-ES" dirty="0" smtClean="0"/>
              <a:t>-</a:t>
            </a:r>
            <a:r>
              <a:rPr lang="es-ES" i="1" dirty="0" smtClean="0"/>
              <a:t>Sensor de Barrera.</a:t>
            </a:r>
            <a:endParaRPr lang="es-ES" dirty="0" smtClean="0"/>
          </a:p>
          <a:p>
            <a:r>
              <a:rPr lang="es-ES" sz="2400" dirty="0" smtClean="0"/>
              <a:t>Las barreras tipo emisor-receptor están compuestas de dos partes, un componente que emite el haz de luz, y otro componente que lo recibe. Se establece un área de detección donde el objeto a detectar es reconocido cuando el mismo interrumpe el haz de luz. Debido a que el modo de operación de esta clase de sensores se basa en la interrupción del haz de luz, la detección no se ve afectada por el color, la textura o el brillo del objeto a detectar. Tiene este método el más alto rango de detección, (hasta 60metros).</a:t>
            </a:r>
          </a:p>
          <a:p>
            <a:endParaRPr lang="es-ES" dirty="0"/>
          </a:p>
        </p:txBody>
      </p:sp>
      <p:pic>
        <p:nvPicPr>
          <p:cNvPr id="4" name="Picture 3"/>
          <p:cNvPicPr/>
          <p:nvPr/>
        </p:nvPicPr>
        <p:blipFill>
          <a:blip r:embed="rId2" cstate="print"/>
          <a:srcRect/>
          <a:stretch>
            <a:fillRect/>
          </a:stretch>
        </p:blipFill>
        <p:spPr bwMode="auto">
          <a:xfrm>
            <a:off x="1043608" y="5229200"/>
            <a:ext cx="2376264" cy="136815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355976" y="5157192"/>
            <a:ext cx="3240360"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407813"/>
          </a:xfrm>
        </p:spPr>
        <p:txBody>
          <a:bodyPr>
            <a:normAutofit/>
          </a:bodyPr>
          <a:lstStyle/>
          <a:p>
            <a:r>
              <a:rPr lang="es-ES" dirty="0" smtClean="0"/>
              <a:t>-</a:t>
            </a:r>
            <a:r>
              <a:rPr lang="es-ES" i="1" dirty="0" smtClean="0"/>
              <a:t>Sensor </a:t>
            </a:r>
            <a:r>
              <a:rPr lang="es-ES" i="1" dirty="0" err="1" smtClean="0"/>
              <a:t>Reflex</a:t>
            </a:r>
            <a:r>
              <a:rPr lang="es-ES" i="1" dirty="0" smtClean="0"/>
              <a:t>.</a:t>
            </a:r>
            <a:endParaRPr lang="es-ES" dirty="0" smtClean="0"/>
          </a:p>
          <a:p>
            <a:r>
              <a:rPr lang="es-ES" sz="2400" dirty="0" smtClean="0"/>
              <a:t>La luz infrarroja viaja en línea recta, en el momento en que un objeto se interpone el haz de luz rebota contra este y cambia de dirección permitiendo que la luz sea enviada al receptor y el elemento sea </a:t>
            </a:r>
            <a:r>
              <a:rPr lang="es-ES" sz="2400" dirty="0" err="1" smtClean="0"/>
              <a:t>sensado</a:t>
            </a:r>
            <a:r>
              <a:rPr lang="es-ES" sz="2400" dirty="0" smtClean="0"/>
              <a:t>, un objeto de color negro no es detectado ya que este color absorbe la luz y el sensor no experimenta cambios. Comparado con el método anterior tiene un rango menor de alcance (9 metros de alcance).</a:t>
            </a:r>
          </a:p>
          <a:p>
            <a:endParaRPr lang="es-ES" dirty="0"/>
          </a:p>
        </p:txBody>
      </p:sp>
      <p:pic>
        <p:nvPicPr>
          <p:cNvPr id="4" name="Picture 3"/>
          <p:cNvPicPr/>
          <p:nvPr/>
        </p:nvPicPr>
        <p:blipFill>
          <a:blip r:embed="rId2" cstate="print"/>
          <a:srcRect/>
          <a:stretch>
            <a:fillRect/>
          </a:stretch>
        </p:blipFill>
        <p:spPr bwMode="auto">
          <a:xfrm>
            <a:off x="1403648" y="4869160"/>
            <a:ext cx="2160240" cy="1296144"/>
          </a:xfrm>
          <a:prstGeom prst="rect">
            <a:avLst/>
          </a:prstGeom>
          <a:noFill/>
          <a:ln w="9525">
            <a:noFill/>
            <a:miter lim="800000"/>
            <a:headEnd/>
            <a:tailEnd/>
          </a:ln>
        </p:spPr>
      </p:pic>
      <p:pic>
        <p:nvPicPr>
          <p:cNvPr id="5" name="Picture 4"/>
          <p:cNvPicPr/>
          <p:nvPr/>
        </p:nvPicPr>
        <p:blipFill>
          <a:blip r:embed="rId3" cstate="print"/>
          <a:srcRect r="4164"/>
          <a:stretch>
            <a:fillRect/>
          </a:stretch>
        </p:blipFill>
        <p:spPr bwMode="auto">
          <a:xfrm>
            <a:off x="4644008" y="4725144"/>
            <a:ext cx="259228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760640"/>
          </a:xfrm>
        </p:spPr>
        <p:txBody>
          <a:bodyPr>
            <a:normAutofit/>
          </a:bodyPr>
          <a:lstStyle/>
          <a:p>
            <a:r>
              <a:rPr lang="es-ES" dirty="0" smtClean="0"/>
              <a:t>-</a:t>
            </a:r>
            <a:r>
              <a:rPr lang="es-ES" i="1" dirty="0" smtClean="0"/>
              <a:t>Sensor </a:t>
            </a:r>
            <a:r>
              <a:rPr lang="es-ES" i="1" dirty="0" err="1" smtClean="0"/>
              <a:t>Autoreflex</a:t>
            </a:r>
            <a:r>
              <a:rPr lang="es-ES" i="1" dirty="0" smtClean="0"/>
              <a:t>.</a:t>
            </a:r>
            <a:endParaRPr lang="es-ES" dirty="0" smtClean="0"/>
          </a:p>
          <a:p>
            <a:r>
              <a:rPr lang="es-ES" sz="2200" dirty="0" smtClean="0"/>
              <a:t>Tienen el componente emisor y el componente receptor en un solo cuerpo, el haz de luz se establece mediante la utilización de un reflector catadióptrico (sistema o dispositivo compuesto de espejos y lentes para reflejar y refractar la luz). El objeto es detectado cuando el haz formado entre el componente emisor, el reflector y el componente receptor es interrumpido. Debido a esto, la detección no es afectada por el color del mismo. La ventaja de las barreras réflex es que el cableado es en un solo lado, a diferencia de las barreras emisor-receptor que es en ambos lados, (5metros de alcance).</a:t>
            </a:r>
          </a:p>
          <a:p>
            <a:endParaRPr lang="es-ES" dirty="0"/>
          </a:p>
        </p:txBody>
      </p:sp>
      <p:pic>
        <p:nvPicPr>
          <p:cNvPr id="4" name="Picture 3"/>
          <p:cNvPicPr/>
          <p:nvPr/>
        </p:nvPicPr>
        <p:blipFill>
          <a:blip r:embed="rId2" cstate="print"/>
          <a:srcRect/>
          <a:stretch>
            <a:fillRect/>
          </a:stretch>
        </p:blipFill>
        <p:spPr bwMode="auto">
          <a:xfrm>
            <a:off x="1331640" y="5229200"/>
            <a:ext cx="2304256" cy="1152128"/>
          </a:xfrm>
          <a:prstGeom prst="rect">
            <a:avLst/>
          </a:prstGeom>
          <a:noFill/>
          <a:ln w="9525">
            <a:noFill/>
            <a:miter lim="800000"/>
            <a:headEnd/>
            <a:tailEnd/>
          </a:ln>
        </p:spPr>
      </p:pic>
      <p:pic>
        <p:nvPicPr>
          <p:cNvPr id="5" name="Picture 4"/>
          <p:cNvPicPr/>
          <p:nvPr/>
        </p:nvPicPr>
        <p:blipFill>
          <a:blip r:embed="rId3" cstate="print"/>
          <a:srcRect l="27031" r="1287"/>
          <a:stretch>
            <a:fillRect/>
          </a:stretch>
        </p:blipFill>
        <p:spPr bwMode="auto">
          <a:xfrm>
            <a:off x="4572000" y="5157192"/>
            <a:ext cx="2592288"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407813"/>
          </a:xfrm>
        </p:spPr>
        <p:txBody>
          <a:bodyPr/>
          <a:lstStyle/>
          <a:p>
            <a:r>
              <a:rPr lang="es-ES" dirty="0" smtClean="0"/>
              <a:t>-</a:t>
            </a:r>
            <a:r>
              <a:rPr lang="es-ES" i="1" dirty="0" smtClean="0"/>
              <a:t>Sensor de Fibra óptica.</a:t>
            </a:r>
            <a:endParaRPr lang="es-ES" dirty="0" smtClean="0"/>
          </a:p>
          <a:p>
            <a:r>
              <a:rPr lang="es-ES" sz="2400" dirty="0" smtClean="0"/>
              <a:t>En este tipo el emisor y receptor están </a:t>
            </a:r>
            <a:r>
              <a:rPr lang="es-ES" sz="2400" dirty="0" err="1" smtClean="0"/>
              <a:t>interconstruidos</a:t>
            </a:r>
            <a:r>
              <a:rPr lang="es-ES" sz="2400" dirty="0" smtClean="0"/>
              <a:t> en una caja que puede estar a varios metros del objeto a </a:t>
            </a:r>
            <a:r>
              <a:rPr lang="es-ES" sz="2400" dirty="0" err="1" smtClean="0"/>
              <a:t>sensar</a:t>
            </a:r>
            <a:r>
              <a:rPr lang="es-ES" sz="2400" dirty="0" smtClean="0"/>
              <a:t>. El emisor radica de un lado y el receptor en el lado opuesto, pero ambos están interconectados y alineados uno con respecto al otro, conectados mediante fibra óptica para el manejo de las señales entre uno y otro.</a:t>
            </a:r>
          </a:p>
          <a:p>
            <a:endParaRPr lang="es-ES" dirty="0"/>
          </a:p>
        </p:txBody>
      </p:sp>
      <p:pic>
        <p:nvPicPr>
          <p:cNvPr id="4" name="Picture 3"/>
          <p:cNvPicPr/>
          <p:nvPr/>
        </p:nvPicPr>
        <p:blipFill>
          <a:blip r:embed="rId2" cstate="print"/>
          <a:srcRect/>
          <a:stretch>
            <a:fillRect/>
          </a:stretch>
        </p:blipFill>
        <p:spPr bwMode="auto">
          <a:xfrm>
            <a:off x="3275856" y="4437112"/>
            <a:ext cx="2664296"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076009" cy="6184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29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31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90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Diagrama de conexión.</a:t>
            </a:r>
            <a:endParaRPr lang="es-ES" dirty="0"/>
          </a:p>
        </p:txBody>
      </p:sp>
      <p:pic>
        <p:nvPicPr>
          <p:cNvPr id="4" name="Content Placeholder 3"/>
          <p:cNvPicPr>
            <a:picLocks noGrp="1"/>
          </p:cNvPicPr>
          <p:nvPr>
            <p:ph idx="1"/>
          </p:nvPr>
        </p:nvPicPr>
        <p:blipFill>
          <a:blip r:embed="rId2" cstate="print"/>
          <a:srcRect/>
          <a:stretch>
            <a:fillRect/>
          </a:stretch>
        </p:blipFill>
        <p:spPr bwMode="auto">
          <a:xfrm>
            <a:off x="395536" y="1484784"/>
            <a:ext cx="4320480" cy="2592288"/>
          </a:xfrm>
          <a:prstGeom prst="rect">
            <a:avLst/>
          </a:prstGeom>
          <a:noFill/>
          <a:ln w="9525">
            <a:noFill/>
            <a:miter lim="800000"/>
            <a:headEnd/>
            <a:tailEnd/>
          </a:ln>
        </p:spPr>
      </p:pic>
      <p:pic>
        <p:nvPicPr>
          <p:cNvPr id="5" name="Content Placeholder 3"/>
          <p:cNvPicPr>
            <a:picLocks/>
          </p:cNvPicPr>
          <p:nvPr/>
        </p:nvPicPr>
        <p:blipFill>
          <a:blip r:embed="rId3" cstate="print"/>
          <a:srcRect/>
          <a:stretch>
            <a:fillRect/>
          </a:stretch>
        </p:blipFill>
        <p:spPr bwMode="auto">
          <a:xfrm>
            <a:off x="755576" y="4149080"/>
            <a:ext cx="4397817" cy="2442752"/>
          </a:xfrm>
          <a:prstGeom prst="rect">
            <a:avLst/>
          </a:prstGeom>
          <a:noFill/>
          <a:ln w="9525">
            <a:noFill/>
            <a:miter lim="800000"/>
            <a:headEnd/>
            <a:tailEnd/>
          </a:ln>
        </p:spPr>
      </p:pic>
      <p:pic>
        <p:nvPicPr>
          <p:cNvPr id="6" name="Content Placeholder 3"/>
          <p:cNvPicPr>
            <a:picLocks/>
          </p:cNvPicPr>
          <p:nvPr/>
        </p:nvPicPr>
        <p:blipFill>
          <a:blip r:embed="rId4" cstate="print"/>
          <a:srcRect/>
          <a:stretch>
            <a:fillRect/>
          </a:stretch>
        </p:blipFill>
        <p:spPr bwMode="auto">
          <a:xfrm>
            <a:off x="5868144" y="1988840"/>
            <a:ext cx="266429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6"/>
            <a:ext cx="8229600" cy="4807099"/>
          </a:xfrm>
        </p:spPr>
        <p:txBody>
          <a:bodyPr>
            <a:normAutofit fontScale="70000" lnSpcReduction="20000"/>
          </a:bodyPr>
          <a:lstStyle/>
          <a:p>
            <a:r>
              <a:rPr lang="es-ES" dirty="0" smtClean="0"/>
              <a:t>COLOR Y NUMERACIÓN DE LOS HILOS </a:t>
            </a:r>
          </a:p>
          <a:p>
            <a:pPr>
              <a:buNone/>
            </a:pPr>
            <a:endParaRPr lang="es-ES" dirty="0" smtClean="0"/>
          </a:p>
          <a:p>
            <a:r>
              <a:rPr lang="es-ES" dirty="0" smtClean="0"/>
              <a:t>La norma EN 50 044 determina los colores de los hilos del sensor, distingue entre sensores de proximidad polarizados y no polarizados, podemos diferenciar los siguientes casos: </a:t>
            </a:r>
            <a:br>
              <a:rPr lang="es-ES" dirty="0" smtClean="0"/>
            </a:br>
            <a:endParaRPr lang="es-ES" dirty="0" smtClean="0"/>
          </a:p>
          <a:p>
            <a:r>
              <a:rPr lang="es-ES" dirty="0" smtClean="0"/>
              <a:t>Sensores de proximidad no polarizados tanto para CC o CA, con dos hilos de conexión, estos pueden ser de cualquier color excepto verde/amarillo. </a:t>
            </a:r>
            <a:br>
              <a:rPr lang="es-ES" dirty="0" smtClean="0"/>
            </a:br>
            <a:endParaRPr lang="es-ES" dirty="0" smtClean="0"/>
          </a:p>
          <a:p>
            <a:r>
              <a:rPr lang="es-ES" dirty="0" smtClean="0"/>
              <a:t>Sensores de proximidad polarizados para CC, con dos hilos de conexión, el terminal positivo debe marrón y el terminal negativo, azul. </a:t>
            </a:r>
            <a:br>
              <a:rPr lang="es-ES" dirty="0" smtClean="0"/>
            </a:br>
            <a:endParaRPr lang="es-ES" dirty="0" smtClean="0"/>
          </a:p>
          <a:p>
            <a:r>
              <a:rPr lang="es-ES" dirty="0" smtClean="0"/>
              <a:t>Sensores de proximidad de tres hilos, el terminal positivo debe ser marrón, el terminal negativo azul y la salida debe ser negro.</a:t>
            </a:r>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s-ES" dirty="0" smtClean="0"/>
              <a:t>En lo referente a la numeración de los terminales: </a:t>
            </a:r>
            <a:br>
              <a:rPr lang="es-ES" dirty="0" smtClean="0"/>
            </a:br>
            <a:endParaRPr lang="es-ES" dirty="0" smtClean="0"/>
          </a:p>
          <a:p>
            <a:r>
              <a:rPr lang="es-ES" dirty="0" smtClean="0"/>
              <a:t>Sensores de proximidad no polarizados, los terminales 1 y 2 tienen la función de contacto normalmente cerrado y los terminales 3 y 4 la de contacto normalmente ABIERTO. </a:t>
            </a:r>
            <a:br>
              <a:rPr lang="es-ES" dirty="0" smtClean="0"/>
            </a:br>
            <a:endParaRPr lang="es-ES" dirty="0" smtClean="0"/>
          </a:p>
          <a:p>
            <a:r>
              <a:rPr lang="es-ES" dirty="0" smtClean="0"/>
              <a:t>Sensores de proximidad polarizados para corriente continúa con dos terminales, el terminal positivo debe identificarse con el 1. El número 2 para el contacto normalmente cerrado y el 4 para el contacto normalmente abierto.</a:t>
            </a:r>
          </a:p>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Aplicaciones Industriales.</a:t>
            </a:r>
            <a:endParaRPr lang="es-ES" dirty="0"/>
          </a:p>
        </p:txBody>
      </p:sp>
      <p:sp>
        <p:nvSpPr>
          <p:cNvPr id="3" name="Content Placeholder 2"/>
          <p:cNvSpPr>
            <a:spLocks noGrp="1"/>
          </p:cNvSpPr>
          <p:nvPr>
            <p:ph idx="1"/>
          </p:nvPr>
        </p:nvSpPr>
        <p:spPr/>
        <p:txBody>
          <a:bodyPr>
            <a:normAutofit fontScale="85000" lnSpcReduction="20000"/>
          </a:bodyPr>
          <a:lstStyle/>
          <a:p>
            <a:r>
              <a:rPr lang="es-ES" dirty="0" smtClean="0"/>
              <a:t>Se usa en todo tipo de procesos industriales y no industriales para propósitos de monitoreo, medición, control y procesamiento. Están diseñados especialmente para la detección, ausencia, clasificación y posicionado de objetos; la detección de formas, colores y diferencias de superficie.</a:t>
            </a:r>
            <a:r>
              <a:rPr lang="es-ES" b="1" dirty="0" smtClean="0"/>
              <a:t> </a:t>
            </a:r>
            <a:r>
              <a:rPr lang="es-ES" dirty="0" smtClean="0"/>
              <a:t>Los sensores fotoeléctricos los encontramos en los ascensores, evitando que se cierre la puerta, en caso de nuevas incorporaciones, o como elemento de seguridad en puertas de garaje, evitando que la puerta se cierre, si en ese momento pasa algún vehículo o persona.</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427293" cy="614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4605" r="9209"/>
          <a:stretch>
            <a:fillRect/>
          </a:stretch>
        </p:blipFill>
        <p:spPr bwMode="auto">
          <a:xfrm>
            <a:off x="971600" y="1628800"/>
            <a:ext cx="1944216" cy="216024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580112" y="4221088"/>
            <a:ext cx="1944216" cy="2160240"/>
          </a:xfrm>
          <a:prstGeom prst="rect">
            <a:avLst/>
          </a:prstGeom>
          <a:noFill/>
          <a:ln w="9525">
            <a:noFill/>
            <a:miter lim="800000"/>
            <a:headEnd/>
            <a:tailEnd/>
          </a:ln>
        </p:spPr>
      </p:pic>
      <p:sp>
        <p:nvSpPr>
          <p:cNvPr id="6" name="Rounded Rectangle 5"/>
          <p:cNvSpPr/>
          <p:nvPr/>
        </p:nvSpPr>
        <p:spPr>
          <a:xfrm>
            <a:off x="3275856" y="1700808"/>
            <a:ext cx="3672408"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Sistema de Barrera:</a:t>
            </a:r>
          </a:p>
          <a:p>
            <a:r>
              <a:rPr lang="es-ES" dirty="0"/>
              <a:t>Industria Farmacéutica / embalaje:</a:t>
            </a:r>
          </a:p>
          <a:p>
            <a:r>
              <a:rPr lang="es-ES" dirty="0"/>
              <a:t>Ausencia de pastillas en el blíster.</a:t>
            </a:r>
          </a:p>
          <a:p>
            <a:pPr algn="ctr"/>
            <a:endParaRPr lang="es-ES" dirty="0"/>
          </a:p>
        </p:txBody>
      </p:sp>
      <p:sp>
        <p:nvSpPr>
          <p:cNvPr id="7" name="Rounded Rectangle 6"/>
          <p:cNvSpPr/>
          <p:nvPr/>
        </p:nvSpPr>
        <p:spPr>
          <a:xfrm>
            <a:off x="1475656" y="4293096"/>
            <a:ext cx="3600400"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Sistema Réflex:</a:t>
            </a:r>
          </a:p>
          <a:p>
            <a:r>
              <a:rPr lang="es-ES" dirty="0"/>
              <a:t>Industria metalúrgica /producción:</a:t>
            </a:r>
          </a:p>
          <a:p>
            <a:r>
              <a:rPr lang="es-ES" dirty="0"/>
              <a:t>Detección de piezas defectuosas.</a:t>
            </a:r>
          </a:p>
          <a:p>
            <a:pPr algn="ct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r="2574" b="2216"/>
          <a:stretch>
            <a:fillRect/>
          </a:stretch>
        </p:blipFill>
        <p:spPr bwMode="auto">
          <a:xfrm>
            <a:off x="755592" y="1700808"/>
            <a:ext cx="1872192" cy="208823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580112" y="4077072"/>
            <a:ext cx="2232248" cy="2160240"/>
          </a:xfrm>
          <a:prstGeom prst="rect">
            <a:avLst/>
          </a:prstGeom>
          <a:noFill/>
          <a:ln w="9525">
            <a:noFill/>
            <a:miter lim="800000"/>
            <a:headEnd/>
            <a:tailEnd/>
          </a:ln>
        </p:spPr>
      </p:pic>
      <p:sp>
        <p:nvSpPr>
          <p:cNvPr id="6" name="Rounded Rectangle 5"/>
          <p:cNvSpPr/>
          <p:nvPr/>
        </p:nvSpPr>
        <p:spPr>
          <a:xfrm>
            <a:off x="2843808" y="1700808"/>
            <a:ext cx="33843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Sistema  </a:t>
            </a:r>
            <a:r>
              <a:rPr lang="es-ES" dirty="0" err="1"/>
              <a:t>Autoréflex</a:t>
            </a:r>
            <a:r>
              <a:rPr lang="es-ES" dirty="0"/>
              <a:t>:</a:t>
            </a:r>
          </a:p>
          <a:p>
            <a:r>
              <a:rPr lang="es-ES" dirty="0"/>
              <a:t>Alimentación / envase - embalaje:</a:t>
            </a:r>
          </a:p>
          <a:p>
            <a:r>
              <a:rPr lang="es-ES" dirty="0"/>
              <a:t>Detección estable de botellas transparentes.</a:t>
            </a:r>
          </a:p>
          <a:p>
            <a:pPr algn="ctr"/>
            <a:endParaRPr lang="es-ES" dirty="0"/>
          </a:p>
        </p:txBody>
      </p:sp>
      <p:sp>
        <p:nvSpPr>
          <p:cNvPr id="7" name="Rounded Rectangle 6"/>
          <p:cNvSpPr/>
          <p:nvPr/>
        </p:nvSpPr>
        <p:spPr>
          <a:xfrm>
            <a:off x="1403648" y="4293096"/>
            <a:ext cx="396044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Sistema de fibra óptica:</a:t>
            </a:r>
          </a:p>
          <a:p>
            <a:r>
              <a:rPr lang="es-ES" dirty="0"/>
              <a:t>Alimentación /envase – embalaje:</a:t>
            </a:r>
          </a:p>
          <a:p>
            <a:r>
              <a:rPr lang="es-ES" dirty="0"/>
              <a:t>Detección de impurezas dentro de los envases.</a:t>
            </a:r>
          </a:p>
          <a:p>
            <a:pPr algn="ct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4951115"/>
          </a:xfrm>
        </p:spPr>
        <p:txBody>
          <a:bodyPr/>
          <a:lstStyle/>
          <a:p>
            <a:r>
              <a:rPr lang="es-ES" sz="2400" dirty="0" smtClean="0"/>
              <a:t>Muchas situaciones de </a:t>
            </a:r>
            <a:r>
              <a:rPr lang="es-ES" sz="2400" dirty="0" err="1" smtClean="0"/>
              <a:t>sensado</a:t>
            </a:r>
            <a:r>
              <a:rPr lang="es-ES" sz="2400" dirty="0" smtClean="0"/>
              <a:t> pueden ser resueltas por la elección del correcto tipo de sensor fotoeléctrico. Sin embargo, hay usualmente un “mejor” modo para cada variable a </a:t>
            </a:r>
            <a:r>
              <a:rPr lang="es-ES" sz="2400" dirty="0" err="1" smtClean="0"/>
              <a:t>sensar</a:t>
            </a:r>
            <a:r>
              <a:rPr lang="es-ES" sz="2400" dirty="0" smtClean="0"/>
              <a:t>.</a:t>
            </a:r>
          </a:p>
          <a:p>
            <a:endParaRPr lang="es-ES" dirty="0"/>
          </a:p>
        </p:txBody>
      </p:sp>
      <p:pic>
        <p:nvPicPr>
          <p:cNvPr id="4" name="Picture 3"/>
          <p:cNvPicPr/>
          <p:nvPr/>
        </p:nvPicPr>
        <p:blipFill>
          <a:blip r:embed="rId2" cstate="print"/>
          <a:srcRect/>
          <a:stretch>
            <a:fillRect/>
          </a:stretch>
        </p:blipFill>
        <p:spPr bwMode="auto">
          <a:xfrm>
            <a:off x="1331640" y="2996952"/>
            <a:ext cx="612068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2042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51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27851" cy="612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24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5"/>
            <a:ext cx="7920880" cy="617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2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3"/>
            <a:ext cx="8208912" cy="624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2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6901582" cy="653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99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68141"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666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182</TotalTime>
  <Words>984</Words>
  <Application>Microsoft Office PowerPoint</Application>
  <PresentationFormat>Presentación en pantalla (4:3)</PresentationFormat>
  <Paragraphs>54</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Foundry</vt:lpstr>
      <vt:lpstr>Sensores Fotoeléctricos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Relevadores (Relays)</vt:lpstr>
      <vt:lpstr>Principio de Funcionamiento.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conexión.</vt:lpstr>
      <vt:lpstr>Presentación de PowerPoint</vt:lpstr>
      <vt:lpstr>Presentación de PowerPoint</vt:lpstr>
      <vt:lpstr>Aplicaciones Industriales.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Felix</dc:creator>
  <cp:lastModifiedBy>Armando</cp:lastModifiedBy>
  <cp:revision>24</cp:revision>
  <dcterms:created xsi:type="dcterms:W3CDTF">2012-01-30T06:58:19Z</dcterms:created>
  <dcterms:modified xsi:type="dcterms:W3CDTF">2016-09-21T17:27:55Z</dcterms:modified>
</cp:coreProperties>
</file>